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34" r:id="rId3"/>
    <p:sldId id="335" r:id="rId4"/>
    <p:sldId id="337" r:id="rId5"/>
    <p:sldId id="338" r:id="rId6"/>
    <p:sldId id="340" r:id="rId7"/>
    <p:sldId id="339" r:id="rId8"/>
    <p:sldId id="336" r:id="rId9"/>
    <p:sldId id="265" r:id="rId10"/>
    <p:sldId id="269" r:id="rId11"/>
    <p:sldId id="266" r:id="rId12"/>
    <p:sldId id="306" r:id="rId13"/>
    <p:sldId id="327" r:id="rId14"/>
    <p:sldId id="309" r:id="rId15"/>
    <p:sldId id="331" r:id="rId16"/>
    <p:sldId id="330" r:id="rId17"/>
    <p:sldId id="317" r:id="rId18"/>
    <p:sldId id="318" r:id="rId19"/>
    <p:sldId id="319" r:id="rId20"/>
    <p:sldId id="320" r:id="rId21"/>
    <p:sldId id="307" r:id="rId22"/>
    <p:sldId id="310" r:id="rId23"/>
    <p:sldId id="311" r:id="rId24"/>
    <p:sldId id="312" r:id="rId25"/>
    <p:sldId id="313" r:id="rId26"/>
    <p:sldId id="328" r:id="rId27"/>
    <p:sldId id="321" r:id="rId28"/>
    <p:sldId id="329" r:id="rId29"/>
    <p:sldId id="322" r:id="rId30"/>
    <p:sldId id="324" r:id="rId31"/>
    <p:sldId id="323" r:id="rId32"/>
    <p:sldId id="304" r:id="rId33"/>
    <p:sldId id="303" r:id="rId34"/>
    <p:sldId id="305" r:id="rId35"/>
    <p:sldId id="332" r:id="rId36"/>
    <p:sldId id="271" r:id="rId37"/>
    <p:sldId id="325" r:id="rId38"/>
    <p:sldId id="314" r:id="rId39"/>
    <p:sldId id="272" r:id="rId40"/>
    <p:sldId id="273" r:id="rId41"/>
    <p:sldId id="326" r:id="rId42"/>
    <p:sldId id="274" r:id="rId43"/>
    <p:sldId id="275" r:id="rId44"/>
    <p:sldId id="316" r:id="rId45"/>
    <p:sldId id="276" r:id="rId46"/>
    <p:sldId id="315" r:id="rId47"/>
    <p:sldId id="277" r:id="rId48"/>
    <p:sldId id="278" r:id="rId49"/>
    <p:sldId id="267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1" r:id="rId63"/>
    <p:sldId id="292" r:id="rId64"/>
    <p:sldId id="293" r:id="rId65"/>
    <p:sldId id="294" r:id="rId66"/>
    <p:sldId id="295" r:id="rId67"/>
    <p:sldId id="296" r:id="rId68"/>
    <p:sldId id="297" r:id="rId69"/>
    <p:sldId id="298" r:id="rId70"/>
    <p:sldId id="299" r:id="rId71"/>
    <p:sldId id="300" r:id="rId72"/>
    <p:sldId id="301" r:id="rId73"/>
    <p:sldId id="302" r:id="rId7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37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41731024481309"/>
          <c:y val="0.10800348004300869"/>
          <c:w val="0.41352543376150802"/>
          <c:h val="0.84604360086082531"/>
        </c:manualLayout>
      </c:layout>
      <c:pieChart>
        <c:varyColors val="1"/>
        <c:ser>
          <c:idx val="1"/>
          <c:order val="1"/>
          <c:dLbls>
            <c:txPr>
              <a:bodyPr/>
              <a:lstStyle/>
              <a:p>
                <a:pPr>
                  <a:defRPr sz="1350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'Hovedoversikt på sektor'!$A$52:$A$57</c:f>
              <c:strCache>
                <c:ptCount val="6"/>
                <c:pt idx="0">
                  <c:v>Politisk virksomhet</c:v>
                </c:pt>
                <c:pt idx="1">
                  <c:v>Fellesadm, plan og næring</c:v>
                </c:pt>
                <c:pt idx="2">
                  <c:v>SUM Oppvekst</c:v>
                </c:pt>
                <c:pt idx="3">
                  <c:v>SUM helse, omsorg og sosial</c:v>
                </c:pt>
                <c:pt idx="4">
                  <c:v>Kultur</c:v>
                </c:pt>
                <c:pt idx="5">
                  <c:v>Kommunalteknikk</c:v>
                </c:pt>
              </c:strCache>
            </c:strRef>
          </c:cat>
          <c:val>
            <c:numRef>
              <c:f>'Hovedoversikt på sektor'!$C$52:$C$57</c:f>
              <c:numCache>
                <c:formatCode>#,##0</c:formatCode>
                <c:ptCount val="6"/>
                <c:pt idx="0">
                  <c:v>3500</c:v>
                </c:pt>
                <c:pt idx="1">
                  <c:v>25700</c:v>
                </c:pt>
                <c:pt idx="2">
                  <c:v>119400</c:v>
                </c:pt>
                <c:pt idx="3">
                  <c:v>129767</c:v>
                </c:pt>
                <c:pt idx="4">
                  <c:v>14950</c:v>
                </c:pt>
                <c:pt idx="5">
                  <c:v>29400</c:v>
                </c:pt>
              </c:numCache>
            </c:numRef>
          </c:val>
        </c:ser>
        <c:ser>
          <c:idx val="0"/>
          <c:order val="0"/>
          <c:cat>
            <c:strRef>
              <c:f>'Hovedoversikt på sektor'!$A$52:$A$57</c:f>
              <c:strCache>
                <c:ptCount val="6"/>
                <c:pt idx="0">
                  <c:v>Politisk virksomhet</c:v>
                </c:pt>
                <c:pt idx="1">
                  <c:v>Fellesadm, plan og næring</c:v>
                </c:pt>
                <c:pt idx="2">
                  <c:v>SUM Oppvekst</c:v>
                </c:pt>
                <c:pt idx="3">
                  <c:v>SUM helse, omsorg og sosial</c:v>
                </c:pt>
                <c:pt idx="4">
                  <c:v>Kultur</c:v>
                </c:pt>
                <c:pt idx="5">
                  <c:v>Kommunalteknikk</c:v>
                </c:pt>
              </c:strCache>
            </c:strRef>
          </c:cat>
          <c:val>
            <c:numRef>
              <c:f>'Hovedoversikt på sektor'!$B$52:$B$57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90599496778279"/>
          <c:y val="4.6118712983420289E-2"/>
          <c:w val="0.34609400503221727"/>
          <c:h val="0.90776257403315941"/>
        </c:manualLayout>
      </c:layout>
      <c:overlay val="0"/>
      <c:txPr>
        <a:bodyPr/>
        <a:lstStyle/>
        <a:p>
          <a:pPr>
            <a:defRPr sz="138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8285214348207"/>
          <c:y val="0.20113443260583436"/>
          <c:w val="0.53669692330125396"/>
          <c:h val="0.63304649198413687"/>
        </c:manualLayout>
      </c:layout>
      <c:lineChart>
        <c:grouping val="standard"/>
        <c:varyColors val="0"/>
        <c:ser>
          <c:idx val="0"/>
          <c:order val="0"/>
          <c:tx>
            <c:strRef>
              <c:f>'Renter og avdrag. Lånemassen'!$A$12</c:f>
              <c:strCache>
                <c:ptCount val="1"/>
                <c:pt idx="0">
                  <c:v>Saldo investeringslån (uten startlån)1.1.</c:v>
                </c:pt>
              </c:strCache>
            </c:strRef>
          </c:tx>
          <c:marker>
            <c:symbol val="none"/>
          </c:marker>
          <c:cat>
            <c:strRef>
              <c:f>'Renter og avdrag. Lånemassen'!$B$11:$J$11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'Renter og avdrag. Lånemassen'!$B$12:$J$12</c:f>
              <c:numCache>
                <c:formatCode>#,##0</c:formatCode>
                <c:ptCount val="9"/>
                <c:pt idx="0">
                  <c:v>358908074</c:v>
                </c:pt>
                <c:pt idx="1">
                  <c:v>381167966</c:v>
                </c:pt>
                <c:pt idx="2">
                  <c:v>415622055</c:v>
                </c:pt>
                <c:pt idx="3">
                  <c:v>486307055</c:v>
                </c:pt>
                <c:pt idx="4">
                  <c:v>592856055</c:v>
                </c:pt>
                <c:pt idx="5">
                  <c:v>643482055</c:v>
                </c:pt>
                <c:pt idx="6">
                  <c:v>641270055</c:v>
                </c:pt>
                <c:pt idx="7">
                  <c:v>631402055</c:v>
                </c:pt>
                <c:pt idx="8">
                  <c:v>645814555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'Renter og avdrag. Lånemassen'!$A$13</c:f>
              <c:strCache>
                <c:ptCount val="1"/>
                <c:pt idx="0">
                  <c:v>årets låneopptak ekskl startlån</c:v>
                </c:pt>
              </c:strCache>
            </c:strRef>
          </c:tx>
          <c:marker>
            <c:symbol val="none"/>
          </c:marker>
          <c:cat>
            <c:strRef>
              <c:f>'Renter og avdrag. Lånemassen'!$B$11:$J$11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'Renter og avdrag. Lånemassen'!$B$13:$J$13</c:f>
              <c:numCache>
                <c:formatCode>General</c:formatCode>
                <c:ptCount val="9"/>
                <c:pt idx="2" formatCode="#,##0">
                  <c:v>87685000</c:v>
                </c:pt>
                <c:pt idx="3" formatCode="#,##0">
                  <c:v>125709000</c:v>
                </c:pt>
                <c:pt idx="4" formatCode="#,##0">
                  <c:v>72526000</c:v>
                </c:pt>
                <c:pt idx="5" formatCode="#,##0">
                  <c:v>20388000</c:v>
                </c:pt>
                <c:pt idx="6" formatCode="#,##0">
                  <c:v>12332000</c:v>
                </c:pt>
                <c:pt idx="7" formatCode="#,##0">
                  <c:v>36612500</c:v>
                </c:pt>
                <c:pt idx="8" formatCode="#,##0">
                  <c:v>36612500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'Renter og avdrag. Lånemassen'!$A$14</c:f>
              <c:strCache>
                <c:ptCount val="1"/>
                <c:pt idx="0">
                  <c:v>årets avdrag ekskl startlån</c:v>
                </c:pt>
              </c:strCache>
            </c:strRef>
          </c:tx>
          <c:marker>
            <c:symbol val="none"/>
          </c:marker>
          <c:cat>
            <c:strRef>
              <c:f>'Renter og avdrag. Lånemassen'!$B$11:$J$11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'Renter og avdrag. Lånemassen'!$B$14:$J$14</c:f>
              <c:numCache>
                <c:formatCode>General</c:formatCode>
                <c:ptCount val="9"/>
                <c:pt idx="2" formatCode="#,##0">
                  <c:v>17000000</c:v>
                </c:pt>
                <c:pt idx="3" formatCode="#,##0">
                  <c:v>19160000</c:v>
                </c:pt>
                <c:pt idx="4" formatCode="#,##0">
                  <c:v>21900000</c:v>
                </c:pt>
                <c:pt idx="5" formatCode="#,##0">
                  <c:v>22600000</c:v>
                </c:pt>
                <c:pt idx="6" formatCode="#,##0">
                  <c:v>22200000</c:v>
                </c:pt>
                <c:pt idx="7" formatCode="#,##0">
                  <c:v>22200000</c:v>
                </c:pt>
                <c:pt idx="8" formatCode="#,##0">
                  <c:v>22200000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33152"/>
        <c:axId val="139234688"/>
      </c:lineChart>
      <c:catAx>
        <c:axId val="13923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234688"/>
        <c:crosses val="autoZero"/>
        <c:auto val="1"/>
        <c:lblAlgn val="ctr"/>
        <c:lblOffset val="100"/>
        <c:noMultiLvlLbl val="0"/>
      </c:catAx>
      <c:valAx>
        <c:axId val="1392346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9233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90446680276082"/>
          <c:y val="0.23027187805114627"/>
          <c:w val="0.22309553319723924"/>
          <c:h val="0.343033957635093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'Renter og avdrag. Lånemassen'!$A$68</c:f>
              <c:strCache>
                <c:ptCount val="1"/>
                <c:pt idx="0">
                  <c:v>Budsjetterte netto finansutgifter</c:v>
                </c:pt>
              </c:strCache>
            </c:strRef>
          </c:tx>
          <c:marker>
            <c:symbol val="none"/>
          </c:marker>
          <c:cat>
            <c:strRef>
              <c:f>'Renter og avdrag. Lånemassen'!$B$67:$G$67</c:f>
              <c:strCache>
                <c:ptCount val="6"/>
                <c:pt idx="0">
                  <c:v>2014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'Renter og avdrag. Lånemassen'!$B$68:$G$68</c:f>
              <c:numCache>
                <c:formatCode>#,##0</c:formatCode>
                <c:ptCount val="6"/>
                <c:pt idx="0">
                  <c:v>28403</c:v>
                </c:pt>
                <c:pt idx="1">
                  <c:v>29925.095110855</c:v>
                </c:pt>
                <c:pt idx="2">
                  <c:v>33660</c:v>
                </c:pt>
                <c:pt idx="3">
                  <c:v>37100</c:v>
                </c:pt>
                <c:pt idx="4">
                  <c:v>40100</c:v>
                </c:pt>
                <c:pt idx="5">
                  <c:v>39700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'Renter og avdrag. Lånemassen'!$A$69</c:f>
              <c:strCache>
                <c:ptCount val="1"/>
                <c:pt idx="0">
                  <c:v>Netto renter</c:v>
                </c:pt>
              </c:strCache>
            </c:strRef>
          </c:tx>
          <c:marker>
            <c:symbol val="none"/>
          </c:marker>
          <c:cat>
            <c:strRef>
              <c:f>'Renter og avdrag. Lånemassen'!$B$67:$G$67</c:f>
              <c:strCache>
                <c:ptCount val="6"/>
                <c:pt idx="0">
                  <c:v>2014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'Renter og avdrag. Lånemassen'!$B$69:$G$69</c:f>
              <c:numCache>
                <c:formatCode>#,##0</c:formatCode>
                <c:ptCount val="6"/>
                <c:pt idx="0">
                  <c:v>14403</c:v>
                </c:pt>
                <c:pt idx="1">
                  <c:v>14403</c:v>
                </c:pt>
                <c:pt idx="2">
                  <c:v>14500</c:v>
                </c:pt>
                <c:pt idx="3">
                  <c:v>15200</c:v>
                </c:pt>
                <c:pt idx="4">
                  <c:v>17500</c:v>
                </c:pt>
                <c:pt idx="5">
                  <c:v>17500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'Renter og avdrag. Lånemassen'!$A$70</c:f>
              <c:strCache>
                <c:ptCount val="1"/>
                <c:pt idx="0">
                  <c:v>Minimumsavdrag</c:v>
                </c:pt>
              </c:strCache>
            </c:strRef>
          </c:tx>
          <c:marker>
            <c:symbol val="none"/>
          </c:marker>
          <c:cat>
            <c:strRef>
              <c:f>'Renter og avdrag. Lånemassen'!$B$67:$G$67</c:f>
              <c:strCache>
                <c:ptCount val="6"/>
                <c:pt idx="0">
                  <c:v>2014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'Renter og avdrag. Lånemassen'!$B$70:$G$70</c:f>
              <c:numCache>
                <c:formatCode>#,##0</c:formatCode>
                <c:ptCount val="6"/>
                <c:pt idx="0">
                  <c:v>14185.053071672353</c:v>
                </c:pt>
                <c:pt idx="1">
                  <c:v>14185.053071672353</c:v>
                </c:pt>
                <c:pt idx="2">
                  <c:v>16597.510409556315</c:v>
                </c:pt>
                <c:pt idx="3">
                  <c:v>20233.995051194539</c:v>
                </c:pt>
                <c:pt idx="4">
                  <c:v>21961.844880546076</c:v>
                </c:pt>
                <c:pt idx="5">
                  <c:v>21886.35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'Renter og avdrag. Lånemassen'!$A$71</c:f>
              <c:strCache>
                <c:ptCount val="1"/>
                <c:pt idx="0">
                  <c:v>Avdrag utover minimum</c:v>
                </c:pt>
              </c:strCache>
            </c:strRef>
          </c:tx>
          <c:marker>
            <c:symbol val="none"/>
          </c:marker>
          <c:cat>
            <c:strRef>
              <c:f>'Renter og avdrag. Lånemassen'!$B$67:$G$67</c:f>
              <c:strCache>
                <c:ptCount val="6"/>
                <c:pt idx="0">
                  <c:v>2014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'Renter og avdrag. Lånemassen'!$B$71:$G$71</c:f>
              <c:numCache>
                <c:formatCode>#,##0</c:formatCode>
                <c:ptCount val="6"/>
                <c:pt idx="0">
                  <c:v>2814.9469283276467</c:v>
                </c:pt>
                <c:pt idx="1">
                  <c:v>4974.9469283276467</c:v>
                </c:pt>
                <c:pt idx="2">
                  <c:v>5302.4895904436853</c:v>
                </c:pt>
                <c:pt idx="3">
                  <c:v>2366.004948805461</c:v>
                </c:pt>
                <c:pt idx="4">
                  <c:v>238.15511945392427</c:v>
                </c:pt>
                <c:pt idx="5">
                  <c:v>313.65000000000146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'Renter og avdrag. Lånemassen'!$A$72</c:f>
              <c:strCache>
                <c:ptCount val="1"/>
                <c:pt idx="0">
                  <c:v>Rentekompensasjon</c:v>
                </c:pt>
              </c:strCache>
            </c:strRef>
          </c:tx>
          <c:marker>
            <c:symbol val="none"/>
          </c:marker>
          <c:cat>
            <c:strRef>
              <c:f>'Renter og avdrag. Lånemassen'!$B$67:$G$67</c:f>
              <c:strCache>
                <c:ptCount val="6"/>
                <c:pt idx="0">
                  <c:v>2014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'Renter og avdrag. Lånemassen'!$B$72:$G$72</c:f>
              <c:numCache>
                <c:formatCode>#,##0</c:formatCode>
                <c:ptCount val="6"/>
                <c:pt idx="0">
                  <c:v>3581.8011059999999</c:v>
                </c:pt>
                <c:pt idx="1">
                  <c:v>3581.8011059999999</c:v>
                </c:pt>
                <c:pt idx="2">
                  <c:v>3845.5307550000007</c:v>
                </c:pt>
                <c:pt idx="3">
                  <c:v>3939.1379225000005</c:v>
                </c:pt>
                <c:pt idx="4">
                  <c:v>3984.6752000000001</c:v>
                </c:pt>
                <c:pt idx="5">
                  <c:v>4010.9348675000001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'Renter og avdrag. Lånemassen'!$A$73</c:f>
              <c:strCache>
                <c:ptCount val="1"/>
                <c:pt idx="0">
                  <c:v>VAR-kompensasjon</c:v>
                </c:pt>
              </c:strCache>
            </c:strRef>
          </c:tx>
          <c:marker>
            <c:symbol val="none"/>
          </c:marker>
          <c:cat>
            <c:strRef>
              <c:f>'Renter og avdrag. Lånemassen'!$B$67:$G$67</c:f>
              <c:strCache>
                <c:ptCount val="6"/>
                <c:pt idx="0">
                  <c:v>2014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'Renter og avdrag. Lånemassen'!$B$73:$G$73</c:f>
              <c:numCache>
                <c:formatCode>#,##0</c:formatCode>
                <c:ptCount val="6"/>
                <c:pt idx="0">
                  <c:v>4064</c:v>
                </c:pt>
                <c:pt idx="1">
                  <c:v>4064</c:v>
                </c:pt>
                <c:pt idx="2">
                  <c:v>3582</c:v>
                </c:pt>
                <c:pt idx="3">
                  <c:v>3846</c:v>
                </c:pt>
                <c:pt idx="4">
                  <c:v>3939</c:v>
                </c:pt>
                <c:pt idx="5">
                  <c:v>3985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60544"/>
        <c:axId val="145262080"/>
      </c:lineChart>
      <c:catAx>
        <c:axId val="14526054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45262080"/>
        <c:crosses val="autoZero"/>
        <c:auto val="1"/>
        <c:lblAlgn val="ctr"/>
        <c:lblOffset val="100"/>
        <c:noMultiLvlLbl val="0"/>
      </c:catAx>
      <c:valAx>
        <c:axId val="1452620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5260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'Renter og avdrag. Lånemassen'!$O$27</c:f>
              <c:strCache>
                <c:ptCount val="1"/>
                <c:pt idx="0">
                  <c:v>Langsikitg gjeld ekskl startlån</c:v>
                </c:pt>
              </c:strCache>
            </c:strRef>
          </c:tx>
          <c:marker>
            <c:symbol val="none"/>
          </c:marker>
          <c:cat>
            <c:strRef>
              <c:f>'Renter og avdrag. Lånemassen'!$P$26:$T$26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'Renter og avdrag. Lånemassen'!$P$27:$T$27</c:f>
              <c:numCache>
                <c:formatCode>#,##0</c:formatCode>
                <c:ptCount val="5"/>
                <c:pt idx="0">
                  <c:v>415622055</c:v>
                </c:pt>
                <c:pt idx="1">
                  <c:v>486307055</c:v>
                </c:pt>
                <c:pt idx="2">
                  <c:v>595647055</c:v>
                </c:pt>
                <c:pt idx="3">
                  <c:v>633647055</c:v>
                </c:pt>
                <c:pt idx="4">
                  <c:v>650647055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'Renter og avdrag. Lånemassen'!$O$28</c:f>
              <c:strCache>
                <c:ptCount val="1"/>
                <c:pt idx="0">
                  <c:v>låneopptak ekskl startlån</c:v>
                </c:pt>
              </c:strCache>
            </c:strRef>
          </c:tx>
          <c:marker>
            <c:symbol val="none"/>
          </c:marker>
          <c:cat>
            <c:strRef>
              <c:f>'Renter og avdrag. Lånemassen'!$P$26:$T$26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'Renter og avdrag. Lånemassen'!$P$28:$T$28</c:f>
              <c:numCache>
                <c:formatCode>#,##0</c:formatCode>
                <c:ptCount val="5"/>
                <c:pt idx="0">
                  <c:v>87685000</c:v>
                </c:pt>
                <c:pt idx="1">
                  <c:v>125709000</c:v>
                </c:pt>
                <c:pt idx="2">
                  <c:v>72526000</c:v>
                </c:pt>
                <c:pt idx="3">
                  <c:v>20388000</c:v>
                </c:pt>
                <c:pt idx="4">
                  <c:v>12332000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40672"/>
        <c:axId val="145613184"/>
      </c:lineChart>
      <c:catAx>
        <c:axId val="14174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45613184"/>
        <c:crosses val="autoZero"/>
        <c:auto val="1"/>
        <c:lblAlgn val="ctr"/>
        <c:lblOffset val="100"/>
        <c:noMultiLvlLbl val="0"/>
      </c:catAx>
      <c:valAx>
        <c:axId val="1456131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1740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'Renter og avdrag. Lånemassen'!$O$50</c:f>
              <c:strCache>
                <c:ptCount val="1"/>
                <c:pt idx="0">
                  <c:v>avdrag på lån</c:v>
                </c:pt>
              </c:strCache>
            </c:strRef>
          </c:tx>
          <c:marker>
            <c:symbol val="none"/>
          </c:marker>
          <c:cat>
            <c:strRef>
              <c:f>'Renter og avdrag. Lånemassen'!$P$49:$T$49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'Renter og avdrag. Lånemassen'!$P$50:$T$50</c:f>
              <c:numCache>
                <c:formatCode>#,##0</c:formatCode>
                <c:ptCount val="5"/>
                <c:pt idx="0">
                  <c:v>17000000</c:v>
                </c:pt>
                <c:pt idx="1">
                  <c:v>20660000</c:v>
                </c:pt>
                <c:pt idx="2">
                  <c:v>21900000</c:v>
                </c:pt>
                <c:pt idx="3">
                  <c:v>22600000</c:v>
                </c:pt>
                <c:pt idx="4">
                  <c:v>22200000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'Renter og avdrag. Lånemassen'!$O$51</c:f>
              <c:strCache>
                <c:ptCount val="1"/>
                <c:pt idx="0">
                  <c:v>renteutgifter</c:v>
                </c:pt>
              </c:strCache>
            </c:strRef>
          </c:tx>
          <c:marker>
            <c:symbol val="none"/>
          </c:marker>
          <c:cat>
            <c:strRef>
              <c:f>'Renter og avdrag. Lånemassen'!$P$49:$T$49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'Renter og avdrag. Lånemassen'!$P$51:$T$51</c:f>
              <c:numCache>
                <c:formatCode>#,##0</c:formatCode>
                <c:ptCount val="5"/>
                <c:pt idx="0">
                  <c:v>15843000</c:v>
                </c:pt>
                <c:pt idx="1">
                  <c:v>14500000</c:v>
                </c:pt>
                <c:pt idx="2">
                  <c:v>15200000</c:v>
                </c:pt>
                <c:pt idx="3">
                  <c:v>17500000</c:v>
                </c:pt>
                <c:pt idx="4">
                  <c:v>17500000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19264"/>
        <c:axId val="147020800"/>
      </c:lineChart>
      <c:catAx>
        <c:axId val="14701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7020800"/>
        <c:crosses val="autoZero"/>
        <c:auto val="1"/>
        <c:lblAlgn val="ctr"/>
        <c:lblOffset val="100"/>
        <c:noMultiLvlLbl val="0"/>
      </c:catAx>
      <c:valAx>
        <c:axId val="1470208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7019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'Disp.fond - egenkapital'!$A$30</c:f>
              <c:strCache>
                <c:ptCount val="1"/>
                <c:pt idx="0">
                  <c:v>Sum frie driftsfond </c:v>
                </c:pt>
              </c:strCache>
            </c:strRef>
          </c:tx>
          <c:marker>
            <c:symbol val="none"/>
          </c:marker>
          <c:cat>
            <c:numRef>
              <c:f>'Disp.fond - egenkapital'!$B$29:$G$29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'Disp.fond - egenkapital'!$B$30:$G$30</c:f>
              <c:numCache>
                <c:formatCode>#,##0</c:formatCode>
                <c:ptCount val="6"/>
                <c:pt idx="0">
                  <c:v>24148</c:v>
                </c:pt>
                <c:pt idx="1">
                  <c:v>32877</c:v>
                </c:pt>
                <c:pt idx="2">
                  <c:v>30990</c:v>
                </c:pt>
                <c:pt idx="3">
                  <c:v>29261</c:v>
                </c:pt>
                <c:pt idx="4">
                  <c:v>32616</c:v>
                </c:pt>
                <c:pt idx="5">
                  <c:v>37887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'Disp.fond - egenkapital'!$A$31</c:f>
              <c:strCache>
                <c:ptCount val="1"/>
                <c:pt idx="0">
                  <c:v>Netto gjeld (ekskl gjeld med rentekomp. og VA)</c:v>
                </c:pt>
              </c:strCache>
            </c:strRef>
          </c:tx>
          <c:marker>
            <c:symbol val="none"/>
          </c:marker>
          <c:cat>
            <c:numRef>
              <c:f>'Disp.fond - egenkapital'!$B$29:$G$29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'Disp.fond - egenkapital'!$B$31:$G$31</c:f>
              <c:numCache>
                <c:formatCode>#,##0</c:formatCode>
                <c:ptCount val="6"/>
                <c:pt idx="0">
                  <c:v>292483</c:v>
                </c:pt>
                <c:pt idx="1">
                  <c:v>379429.41899999999</c:v>
                </c:pt>
                <c:pt idx="2">
                  <c:v>484462.51799999998</c:v>
                </c:pt>
                <c:pt idx="3">
                  <c:v>535584.62100000004</c:v>
                </c:pt>
                <c:pt idx="4">
                  <c:v>535316.72</c:v>
                </c:pt>
                <c:pt idx="5">
                  <c:v>526693.82299999997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'Disp.fond - egenkapital'!$A$32</c:f>
              <c:strCache>
                <c:ptCount val="1"/>
                <c:pt idx="0">
                  <c:v>Gjeld fratrukket disp.fond</c:v>
                </c:pt>
              </c:strCache>
            </c:strRef>
          </c:tx>
          <c:marker>
            <c:symbol val="none"/>
          </c:marker>
          <c:cat>
            <c:numRef>
              <c:f>'Disp.fond - egenkapital'!$B$29:$G$29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'Disp.fond - egenkapital'!$B$32:$G$32</c:f>
              <c:numCache>
                <c:formatCode>#,##0</c:formatCode>
                <c:ptCount val="6"/>
                <c:pt idx="0">
                  <c:v>268335</c:v>
                </c:pt>
                <c:pt idx="1">
                  <c:v>346552.41899999999</c:v>
                </c:pt>
                <c:pt idx="2">
                  <c:v>453472.51799999998</c:v>
                </c:pt>
                <c:pt idx="3">
                  <c:v>506323.62100000004</c:v>
                </c:pt>
                <c:pt idx="4">
                  <c:v>502700.72</c:v>
                </c:pt>
                <c:pt idx="5">
                  <c:v>488806.82299999997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66496"/>
        <c:axId val="147468288"/>
      </c:lineChart>
      <c:catAx>
        <c:axId val="14746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468288"/>
        <c:crosses val="autoZero"/>
        <c:auto val="1"/>
        <c:lblAlgn val="ctr"/>
        <c:lblOffset val="100"/>
        <c:noMultiLvlLbl val="0"/>
      </c:catAx>
      <c:valAx>
        <c:axId val="1474682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7466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'Innt.utv - nto driftsres'!$B$123:$B$125</c:f>
              <c:strCache>
                <c:ptCount val="1"/>
                <c:pt idx="0">
                  <c:v>Oppr budsjett 2013</c:v>
                </c:pt>
              </c:strCache>
            </c:strRef>
          </c:tx>
          <c:invertIfNegative val="0"/>
          <c:cat>
            <c:strRef>
              <c:f>'Innt.utv - nto driftsres'!$A$126:$A$134</c:f>
              <c:strCache>
                <c:ptCount val="9"/>
                <c:pt idx="0">
                  <c:v>Rammetilskudd og skatt</c:v>
                </c:pt>
                <c:pt idx="1">
                  <c:v>Skatteinntekter</c:v>
                </c:pt>
                <c:pt idx="2">
                  <c:v>Rammetilskudd totalt</c:v>
                </c:pt>
                <c:pt idx="3">
                  <c:v>ordinært rammetilskudd</c:v>
                </c:pt>
                <c:pt idx="4">
                  <c:v>  ord. skjønn</c:v>
                </c:pt>
                <c:pt idx="5">
                  <c:v>ekstra skjønn KMD</c:v>
                </c:pt>
                <c:pt idx="6">
                  <c:v>distriktstilskudd</c:v>
                </c:pt>
                <c:pt idx="7">
                  <c:v> Ingar</c:v>
                </c:pt>
                <c:pt idx="8">
                  <c:v>Inndelingstilskudd</c:v>
                </c:pt>
              </c:strCache>
            </c:strRef>
          </c:cat>
          <c:val>
            <c:numRef>
              <c:f>'Innt.utv - nto driftsres'!$B$126:$B$134</c:f>
              <c:numCache>
                <c:formatCode>#,##0</c:formatCode>
                <c:ptCount val="9"/>
                <c:pt idx="0">
                  <c:v>359413</c:v>
                </c:pt>
                <c:pt idx="1">
                  <c:v>123162</c:v>
                </c:pt>
                <c:pt idx="2">
                  <c:v>237051</c:v>
                </c:pt>
                <c:pt idx="3">
                  <c:v>206014</c:v>
                </c:pt>
                <c:pt idx="4">
                  <c:v>3400</c:v>
                </c:pt>
                <c:pt idx="7">
                  <c:v>10903</c:v>
                </c:pt>
                <c:pt idx="8">
                  <c:v>16734</c:v>
                </c:pt>
              </c:numCache>
            </c:numRef>
          </c:val>
        </c:ser>
        <c:ser>
          <c:idx val="1"/>
          <c:order val="1"/>
          <c:tx>
            <c:strRef>
              <c:f>'Innt.utv - nto driftsres'!$C$123:$C$125</c:f>
              <c:strCache>
                <c:ptCount val="1"/>
                <c:pt idx="0">
                  <c:v>Revidert budsjett 2013</c:v>
                </c:pt>
              </c:strCache>
            </c:strRef>
          </c:tx>
          <c:invertIfNegative val="0"/>
          <c:cat>
            <c:strRef>
              <c:f>'Innt.utv - nto driftsres'!$A$126:$A$134</c:f>
              <c:strCache>
                <c:ptCount val="9"/>
                <c:pt idx="0">
                  <c:v>Rammetilskudd og skatt</c:v>
                </c:pt>
                <c:pt idx="1">
                  <c:v>Skatteinntekter</c:v>
                </c:pt>
                <c:pt idx="2">
                  <c:v>Rammetilskudd totalt</c:v>
                </c:pt>
                <c:pt idx="3">
                  <c:v>ordinært rammetilskudd</c:v>
                </c:pt>
                <c:pt idx="4">
                  <c:v>  ord. skjønn</c:v>
                </c:pt>
                <c:pt idx="5">
                  <c:v>ekstra skjønn KMD</c:v>
                </c:pt>
                <c:pt idx="6">
                  <c:v>distriktstilskudd</c:v>
                </c:pt>
                <c:pt idx="7">
                  <c:v> Ingar</c:v>
                </c:pt>
                <c:pt idx="8">
                  <c:v>Inndelingstilskudd</c:v>
                </c:pt>
              </c:strCache>
            </c:strRef>
          </c:cat>
          <c:val>
            <c:numRef>
              <c:f>'Innt.utv - nto driftsres'!$C$126:$C$134</c:f>
              <c:numCache>
                <c:formatCode>#,##0</c:formatCode>
                <c:ptCount val="9"/>
                <c:pt idx="0">
                  <c:v>359413</c:v>
                </c:pt>
                <c:pt idx="1">
                  <c:v>123162</c:v>
                </c:pt>
                <c:pt idx="2">
                  <c:v>237051</c:v>
                </c:pt>
                <c:pt idx="3">
                  <c:v>206014</c:v>
                </c:pt>
                <c:pt idx="4">
                  <c:v>3400</c:v>
                </c:pt>
                <c:pt idx="7">
                  <c:v>10903</c:v>
                </c:pt>
                <c:pt idx="8">
                  <c:v>16734</c:v>
                </c:pt>
              </c:numCache>
            </c:numRef>
          </c:val>
        </c:ser>
        <c:ser>
          <c:idx val="2"/>
          <c:order val="2"/>
          <c:tx>
            <c:strRef>
              <c:f>'Innt.utv - nto driftsres'!$D$123:$D$125</c:f>
              <c:strCache>
                <c:ptCount val="1"/>
                <c:pt idx="0">
                  <c:v>Opprinn budsjett 2014</c:v>
                </c:pt>
              </c:strCache>
            </c:strRef>
          </c:tx>
          <c:invertIfNegative val="0"/>
          <c:cat>
            <c:strRef>
              <c:f>'Innt.utv - nto driftsres'!$A$126:$A$134</c:f>
              <c:strCache>
                <c:ptCount val="9"/>
                <c:pt idx="0">
                  <c:v>Rammetilskudd og skatt</c:v>
                </c:pt>
                <c:pt idx="1">
                  <c:v>Skatteinntekter</c:v>
                </c:pt>
                <c:pt idx="2">
                  <c:v>Rammetilskudd totalt</c:v>
                </c:pt>
                <c:pt idx="3">
                  <c:v>ordinært rammetilskudd</c:v>
                </c:pt>
                <c:pt idx="4">
                  <c:v>  ord. skjønn</c:v>
                </c:pt>
                <c:pt idx="5">
                  <c:v>ekstra skjønn KMD</c:v>
                </c:pt>
                <c:pt idx="6">
                  <c:v>distriktstilskudd</c:v>
                </c:pt>
                <c:pt idx="7">
                  <c:v> Ingar</c:v>
                </c:pt>
                <c:pt idx="8">
                  <c:v>Inndelingstilskudd</c:v>
                </c:pt>
              </c:strCache>
            </c:strRef>
          </c:cat>
          <c:val>
            <c:numRef>
              <c:f>'Innt.utv - nto driftsres'!$D$126:$D$134</c:f>
              <c:numCache>
                <c:formatCode>#,##0</c:formatCode>
                <c:ptCount val="9"/>
                <c:pt idx="0">
                  <c:v>371195</c:v>
                </c:pt>
                <c:pt idx="1">
                  <c:v>127762</c:v>
                </c:pt>
                <c:pt idx="2">
                  <c:v>243433</c:v>
                </c:pt>
                <c:pt idx="3">
                  <c:v>207735</c:v>
                </c:pt>
                <c:pt idx="4">
                  <c:v>2300</c:v>
                </c:pt>
                <c:pt idx="7">
                  <c:v>16162</c:v>
                </c:pt>
                <c:pt idx="8">
                  <c:v>17236</c:v>
                </c:pt>
              </c:numCache>
            </c:numRef>
          </c:val>
        </c:ser>
        <c:ser>
          <c:idx val="3"/>
          <c:order val="3"/>
          <c:tx>
            <c:strRef>
              <c:f>'Innt.utv - nto driftsres'!$E$123:$E$125</c:f>
              <c:strCache>
                <c:ptCount val="1"/>
                <c:pt idx="0">
                  <c:v>Revidert budsjett 2014</c:v>
                </c:pt>
              </c:strCache>
            </c:strRef>
          </c:tx>
          <c:invertIfNegative val="0"/>
          <c:cat>
            <c:strRef>
              <c:f>'Innt.utv - nto driftsres'!$A$126:$A$134</c:f>
              <c:strCache>
                <c:ptCount val="9"/>
                <c:pt idx="0">
                  <c:v>Rammetilskudd og skatt</c:v>
                </c:pt>
                <c:pt idx="1">
                  <c:v>Skatteinntekter</c:v>
                </c:pt>
                <c:pt idx="2">
                  <c:v>Rammetilskudd totalt</c:v>
                </c:pt>
                <c:pt idx="3">
                  <c:v>ordinært rammetilskudd</c:v>
                </c:pt>
                <c:pt idx="4">
                  <c:v>  ord. skjønn</c:v>
                </c:pt>
                <c:pt idx="5">
                  <c:v>ekstra skjønn KMD</c:v>
                </c:pt>
                <c:pt idx="6">
                  <c:v>distriktstilskudd</c:v>
                </c:pt>
                <c:pt idx="7">
                  <c:v> Ingar</c:v>
                </c:pt>
                <c:pt idx="8">
                  <c:v>Inndelingstilskudd</c:v>
                </c:pt>
              </c:strCache>
            </c:strRef>
          </c:cat>
          <c:val>
            <c:numRef>
              <c:f>'Innt.utv - nto driftsres'!$E$126:$E$134</c:f>
              <c:numCache>
                <c:formatCode>#,##0</c:formatCode>
                <c:ptCount val="9"/>
                <c:pt idx="0">
                  <c:v>369195</c:v>
                </c:pt>
                <c:pt idx="1">
                  <c:v>127762</c:v>
                </c:pt>
                <c:pt idx="2">
                  <c:v>241433</c:v>
                </c:pt>
                <c:pt idx="3">
                  <c:v>205735</c:v>
                </c:pt>
                <c:pt idx="4">
                  <c:v>2300</c:v>
                </c:pt>
                <c:pt idx="7">
                  <c:v>16162</c:v>
                </c:pt>
                <c:pt idx="8">
                  <c:v>17236</c:v>
                </c:pt>
              </c:numCache>
            </c:numRef>
          </c:val>
        </c:ser>
        <c:ser>
          <c:idx val="4"/>
          <c:order val="4"/>
          <c:tx>
            <c:strRef>
              <c:f>'Innt.utv - nto driftsres'!$F$123:$F$125</c:f>
              <c:strCache>
                <c:ptCount val="1"/>
                <c:pt idx="0">
                  <c:v>Budsjett 2015</c:v>
                </c:pt>
              </c:strCache>
            </c:strRef>
          </c:tx>
          <c:invertIfNegative val="0"/>
          <c:cat>
            <c:strRef>
              <c:f>'Innt.utv - nto driftsres'!$A$126:$A$134</c:f>
              <c:strCache>
                <c:ptCount val="9"/>
                <c:pt idx="0">
                  <c:v>Rammetilskudd og skatt</c:v>
                </c:pt>
                <c:pt idx="1">
                  <c:v>Skatteinntekter</c:v>
                </c:pt>
                <c:pt idx="2">
                  <c:v>Rammetilskudd totalt</c:v>
                </c:pt>
                <c:pt idx="3">
                  <c:v>ordinært rammetilskudd</c:v>
                </c:pt>
                <c:pt idx="4">
                  <c:v>  ord. skjønn</c:v>
                </c:pt>
                <c:pt idx="5">
                  <c:v>ekstra skjønn KMD</c:v>
                </c:pt>
                <c:pt idx="6">
                  <c:v>distriktstilskudd</c:v>
                </c:pt>
                <c:pt idx="7">
                  <c:v> Ingar</c:v>
                </c:pt>
                <c:pt idx="8">
                  <c:v>Inndelingstilskudd</c:v>
                </c:pt>
              </c:strCache>
            </c:strRef>
          </c:cat>
          <c:val>
            <c:numRef>
              <c:f>'Innt.utv - nto driftsres'!$F$126:$F$134</c:f>
              <c:numCache>
                <c:formatCode>#,##0</c:formatCode>
                <c:ptCount val="9"/>
                <c:pt idx="0">
                  <c:v>358173</c:v>
                </c:pt>
                <c:pt idx="1">
                  <c:v>135802</c:v>
                </c:pt>
                <c:pt idx="2">
                  <c:v>222371</c:v>
                </c:pt>
                <c:pt idx="3">
                  <c:v>193777</c:v>
                </c:pt>
                <c:pt idx="4">
                  <c:v>900</c:v>
                </c:pt>
                <c:pt idx="5">
                  <c:v>4000</c:v>
                </c:pt>
                <c:pt idx="6">
                  <c:v>5940</c:v>
                </c:pt>
                <c:pt idx="7">
                  <c:v>0</c:v>
                </c:pt>
                <c:pt idx="8">
                  <c:v>17754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69696"/>
        <c:axId val="109471232"/>
      </c:barChart>
      <c:catAx>
        <c:axId val="109469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9471232"/>
        <c:crosses val="autoZero"/>
        <c:auto val="1"/>
        <c:lblAlgn val="ctr"/>
        <c:lblOffset val="100"/>
        <c:noMultiLvlLbl val="0"/>
      </c:catAx>
      <c:valAx>
        <c:axId val="1094712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9469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Befolkningsutvikling!$U$19</c:f>
              <c:strCache>
                <c:ptCount val="1"/>
                <c:pt idx="0">
                  <c:v>SSB - middels vekst </c:v>
                </c:pt>
              </c:strCache>
            </c:strRef>
          </c:tx>
          <c:marker>
            <c:symbol val="none"/>
          </c:marker>
          <c:cat>
            <c:strRef>
              <c:f>Befolkningsutvikling!$V$18:$AK$18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2025</c:v>
                </c:pt>
                <c:pt idx="13">
                  <c:v>2030</c:v>
                </c:pt>
                <c:pt idx="14">
                  <c:v>2035</c:v>
                </c:pt>
                <c:pt idx="15">
                  <c:v>2040</c:v>
                </c:pt>
              </c:strCache>
            </c:strRef>
          </c:cat>
          <c:val>
            <c:numRef>
              <c:f>Befolkningsutvikling!$V$19:$AK$19</c:f>
              <c:numCache>
                <c:formatCode>General</c:formatCode>
                <c:ptCount val="16"/>
                <c:pt idx="0">
                  <c:v>6780</c:v>
                </c:pt>
                <c:pt idx="1">
                  <c:v>6727</c:v>
                </c:pt>
                <c:pt idx="2">
                  <c:v>6796</c:v>
                </c:pt>
                <c:pt idx="3">
                  <c:v>6689</c:v>
                </c:pt>
                <c:pt idx="4">
                  <c:v>6717</c:v>
                </c:pt>
                <c:pt idx="5">
                  <c:v>6682</c:v>
                </c:pt>
                <c:pt idx="6">
                  <c:v>6692</c:v>
                </c:pt>
                <c:pt idx="7">
                  <c:v>6720</c:v>
                </c:pt>
                <c:pt idx="8">
                  <c:v>6698</c:v>
                </c:pt>
                <c:pt idx="9">
                  <c:v>6703</c:v>
                </c:pt>
                <c:pt idx="10">
                  <c:v>6713</c:v>
                </c:pt>
                <c:pt idx="11">
                  <c:v>6727</c:v>
                </c:pt>
                <c:pt idx="12">
                  <c:v>6921</c:v>
                </c:pt>
                <c:pt idx="13">
                  <c:v>7061</c:v>
                </c:pt>
                <c:pt idx="14">
                  <c:v>7255</c:v>
                </c:pt>
                <c:pt idx="15">
                  <c:v>7255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Befolkningsutvikling!$U$20</c:f>
              <c:strCache>
                <c:ptCount val="1"/>
                <c:pt idx="0">
                  <c:v>SSB - høy vekst </c:v>
                </c:pt>
              </c:strCache>
            </c:strRef>
          </c:tx>
          <c:marker>
            <c:symbol val="none"/>
          </c:marker>
          <c:cat>
            <c:strRef>
              <c:f>Befolkningsutvikling!$V$18:$AK$18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2025</c:v>
                </c:pt>
                <c:pt idx="13">
                  <c:v>2030</c:v>
                </c:pt>
                <c:pt idx="14">
                  <c:v>2035</c:v>
                </c:pt>
                <c:pt idx="15">
                  <c:v>2040</c:v>
                </c:pt>
              </c:strCache>
            </c:strRef>
          </c:cat>
          <c:val>
            <c:numRef>
              <c:f>Befolkningsutvikling!$V$20:$AK$20</c:f>
              <c:numCache>
                <c:formatCode>General</c:formatCode>
                <c:ptCount val="16"/>
                <c:pt idx="0">
                  <c:v>6780</c:v>
                </c:pt>
                <c:pt idx="1">
                  <c:v>6727</c:v>
                </c:pt>
                <c:pt idx="2">
                  <c:v>6796</c:v>
                </c:pt>
                <c:pt idx="3">
                  <c:v>6689</c:v>
                </c:pt>
                <c:pt idx="4">
                  <c:v>6717</c:v>
                </c:pt>
                <c:pt idx="5">
                  <c:v>6682</c:v>
                </c:pt>
                <c:pt idx="6">
                  <c:v>6692</c:v>
                </c:pt>
                <c:pt idx="7">
                  <c:v>6720</c:v>
                </c:pt>
                <c:pt idx="8">
                  <c:v>6708</c:v>
                </c:pt>
                <c:pt idx="9">
                  <c:v>6730</c:v>
                </c:pt>
                <c:pt idx="10">
                  <c:v>6758</c:v>
                </c:pt>
                <c:pt idx="11">
                  <c:v>6807</c:v>
                </c:pt>
                <c:pt idx="12">
                  <c:v>7206</c:v>
                </c:pt>
                <c:pt idx="13">
                  <c:v>7543</c:v>
                </c:pt>
                <c:pt idx="14">
                  <c:v>8234</c:v>
                </c:pt>
                <c:pt idx="15">
                  <c:v>8234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Befolkningsutvikling!$U$21</c:f>
              <c:strCache>
                <c:ptCount val="1"/>
                <c:pt idx="0">
                  <c:v>SSB - lav vekst</c:v>
                </c:pt>
              </c:strCache>
            </c:strRef>
          </c:tx>
          <c:marker>
            <c:symbol val="none"/>
          </c:marker>
          <c:cat>
            <c:strRef>
              <c:f>Befolkningsutvikling!$V$18:$AK$18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2025</c:v>
                </c:pt>
                <c:pt idx="13">
                  <c:v>2030</c:v>
                </c:pt>
                <c:pt idx="14">
                  <c:v>2035</c:v>
                </c:pt>
                <c:pt idx="15">
                  <c:v>2040</c:v>
                </c:pt>
              </c:strCache>
            </c:strRef>
          </c:cat>
          <c:val>
            <c:numRef>
              <c:f>Befolkningsutvikling!$V$21:$AK$21</c:f>
              <c:numCache>
                <c:formatCode>General</c:formatCode>
                <c:ptCount val="16"/>
                <c:pt idx="0">
                  <c:v>6780</c:v>
                </c:pt>
                <c:pt idx="1">
                  <c:v>6727</c:v>
                </c:pt>
                <c:pt idx="2">
                  <c:v>6796</c:v>
                </c:pt>
                <c:pt idx="3">
                  <c:v>6689</c:v>
                </c:pt>
                <c:pt idx="4">
                  <c:v>6717</c:v>
                </c:pt>
                <c:pt idx="5">
                  <c:v>6682</c:v>
                </c:pt>
                <c:pt idx="6">
                  <c:v>6692</c:v>
                </c:pt>
                <c:pt idx="7">
                  <c:v>6720</c:v>
                </c:pt>
                <c:pt idx="8">
                  <c:v>6690</c:v>
                </c:pt>
                <c:pt idx="9">
                  <c:v>6674</c:v>
                </c:pt>
                <c:pt idx="10">
                  <c:v>6664</c:v>
                </c:pt>
                <c:pt idx="11">
                  <c:v>6657</c:v>
                </c:pt>
                <c:pt idx="12">
                  <c:v>6683</c:v>
                </c:pt>
                <c:pt idx="13">
                  <c:v>6675</c:v>
                </c:pt>
                <c:pt idx="14">
                  <c:v>6565</c:v>
                </c:pt>
                <c:pt idx="15">
                  <c:v>6565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105856"/>
        <c:axId val="128144512"/>
      </c:lineChart>
      <c:catAx>
        <c:axId val="128105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8144512"/>
        <c:crosses val="autoZero"/>
        <c:auto val="1"/>
        <c:lblAlgn val="ctr"/>
        <c:lblOffset val="100"/>
        <c:noMultiLvlLbl val="0"/>
      </c:catAx>
      <c:valAx>
        <c:axId val="128144512"/>
        <c:scaling>
          <c:orientation val="minMax"/>
          <c:max val="7300"/>
          <c:min val="5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105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20059868102804"/>
          <c:y val="4.4126506024096387E-2"/>
          <c:w val="0.66688696898998734"/>
          <c:h val="0.85636979356658471"/>
        </c:manualLayout>
      </c:layout>
      <c:lineChart>
        <c:grouping val="standard"/>
        <c:varyColors val="0"/>
        <c:ser>
          <c:idx val="0"/>
          <c:order val="0"/>
          <c:tx>
            <c:strRef>
              <c:f>'[Budsjett 2015 FAKTAGRUNNLAG  demografi, brukere pr 28.10.14.xlsx]Befolkningsutvikling'!$U$28</c:f>
              <c:strCache>
                <c:ptCount val="1"/>
                <c:pt idx="0">
                  <c:v>over 67 år SSB middels</c:v>
                </c:pt>
              </c:strCache>
            </c:strRef>
          </c:tx>
          <c:marker>
            <c:symbol val="none"/>
          </c:marker>
          <c:cat>
            <c:strRef>
              <c:f>'[Budsjett 2015 FAKTAGRUNNLAG  demografi, brukere pr 28.10.14.xlsx]Befolkningsutvikling'!$V$27:$AK$27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2025</c:v>
                </c:pt>
                <c:pt idx="13">
                  <c:v>2030</c:v>
                </c:pt>
                <c:pt idx="14">
                  <c:v>2035</c:v>
                </c:pt>
                <c:pt idx="15">
                  <c:v>2040</c:v>
                </c:pt>
              </c:strCache>
            </c:strRef>
          </c:cat>
          <c:val>
            <c:numRef>
              <c:f>'[Budsjett 2015 FAKTAGRUNNLAG  demografi, brukere pr 28.10.14.xlsx]Befolkningsutvikling'!$V$28:$AK$28</c:f>
              <c:numCache>
                <c:formatCode>General</c:formatCode>
                <c:ptCount val="16"/>
                <c:pt idx="0">
                  <c:v>1072</c:v>
                </c:pt>
                <c:pt idx="1">
                  <c:v>979</c:v>
                </c:pt>
                <c:pt idx="2">
                  <c:v>915</c:v>
                </c:pt>
                <c:pt idx="3">
                  <c:v>928</c:v>
                </c:pt>
                <c:pt idx="4">
                  <c:v>957</c:v>
                </c:pt>
                <c:pt idx="5">
                  <c:v>990</c:v>
                </c:pt>
                <c:pt idx="6">
                  <c:v>1003</c:v>
                </c:pt>
                <c:pt idx="7">
                  <c:v>1057</c:v>
                </c:pt>
                <c:pt idx="8">
                  <c:v>1086</c:v>
                </c:pt>
                <c:pt idx="9">
                  <c:v>1129</c:v>
                </c:pt>
                <c:pt idx="10">
                  <c:v>1172</c:v>
                </c:pt>
                <c:pt idx="11">
                  <c:v>1227</c:v>
                </c:pt>
                <c:pt idx="12">
                  <c:v>1473</c:v>
                </c:pt>
                <c:pt idx="13">
                  <c:v>1597</c:v>
                </c:pt>
                <c:pt idx="14">
                  <c:v>1650</c:v>
                </c:pt>
                <c:pt idx="15">
                  <c:v>1779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'[Budsjett 2015 FAKTAGRUNNLAG  demografi, brukere pr 28.10.14.xlsx]Befolkningsutvikling'!$U$29</c:f>
              <c:strCache>
                <c:ptCount val="1"/>
                <c:pt idx="0">
                  <c:v>grunnskole SSB middels</c:v>
                </c:pt>
              </c:strCache>
            </c:strRef>
          </c:tx>
          <c:marker>
            <c:symbol val="none"/>
          </c:marker>
          <c:cat>
            <c:strRef>
              <c:f>'[Budsjett 2015 FAKTAGRUNNLAG  demografi, brukere pr 28.10.14.xlsx]Befolkningsutvikling'!$V$27:$AK$27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2025</c:v>
                </c:pt>
                <c:pt idx="13">
                  <c:v>2030</c:v>
                </c:pt>
                <c:pt idx="14">
                  <c:v>2035</c:v>
                </c:pt>
                <c:pt idx="15">
                  <c:v>2040</c:v>
                </c:pt>
              </c:strCache>
            </c:strRef>
          </c:cat>
          <c:val>
            <c:numRef>
              <c:f>'[Budsjett 2015 FAKTAGRUNNLAG  demografi, brukere pr 28.10.14.xlsx]Befolkningsutvikling'!$V$29:$AK$29</c:f>
              <c:numCache>
                <c:formatCode>General</c:formatCode>
                <c:ptCount val="16"/>
                <c:pt idx="0">
                  <c:v>1044</c:v>
                </c:pt>
                <c:pt idx="1">
                  <c:v>1006</c:v>
                </c:pt>
                <c:pt idx="2">
                  <c:v>1053</c:v>
                </c:pt>
                <c:pt idx="3">
                  <c:v>963</c:v>
                </c:pt>
                <c:pt idx="4">
                  <c:v>953</c:v>
                </c:pt>
                <c:pt idx="5">
                  <c:v>942</c:v>
                </c:pt>
                <c:pt idx="6">
                  <c:v>910</c:v>
                </c:pt>
                <c:pt idx="7">
                  <c:v>906</c:v>
                </c:pt>
                <c:pt idx="8">
                  <c:v>907</c:v>
                </c:pt>
                <c:pt idx="9">
                  <c:v>903</c:v>
                </c:pt>
                <c:pt idx="10">
                  <c:v>887</c:v>
                </c:pt>
                <c:pt idx="11">
                  <c:v>866</c:v>
                </c:pt>
                <c:pt idx="12">
                  <c:v>848</c:v>
                </c:pt>
                <c:pt idx="13">
                  <c:v>893</c:v>
                </c:pt>
                <c:pt idx="14">
                  <c:v>935</c:v>
                </c:pt>
                <c:pt idx="15">
                  <c:v>935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79072"/>
        <c:axId val="126580608"/>
      </c:lineChart>
      <c:catAx>
        <c:axId val="126579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6580608"/>
        <c:crosses val="autoZero"/>
        <c:auto val="1"/>
        <c:lblAlgn val="ctr"/>
        <c:lblOffset val="100"/>
        <c:noMultiLvlLbl val="0"/>
      </c:catAx>
      <c:valAx>
        <c:axId val="12658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579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15507436570428"/>
          <c:y val="0.11660987048750054"/>
          <c:w val="0.65116432365821086"/>
          <c:h val="0.63678413149176027"/>
        </c:manualLayout>
      </c:layout>
      <c:lineChart>
        <c:grouping val="standard"/>
        <c:varyColors val="0"/>
        <c:ser>
          <c:idx val="0"/>
          <c:order val="0"/>
          <c:tx>
            <c:strRef>
              <c:f>'[Budsjett 2015 FAKTAGRUNNLAG  demografi, brukere pr 28.10.14.xlsx]Befolkningsutvikling'!$U$24</c:f>
              <c:strCache>
                <c:ptCount val="1"/>
                <c:pt idx="0">
                  <c:v>grunnskole SSB middels</c:v>
                </c:pt>
              </c:strCache>
            </c:strRef>
          </c:tx>
          <c:marker>
            <c:symbol val="none"/>
          </c:marker>
          <c:cat>
            <c:strRef>
              <c:f>'[Budsjett 2015 FAKTAGRUNNLAG  demografi, brukere pr 28.10.14.xlsx]Befolkningsutvikling'!$V$23:$AK$23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2025</c:v>
                </c:pt>
                <c:pt idx="13">
                  <c:v>2030</c:v>
                </c:pt>
                <c:pt idx="14">
                  <c:v>2035</c:v>
                </c:pt>
                <c:pt idx="15">
                  <c:v>2040</c:v>
                </c:pt>
              </c:strCache>
            </c:strRef>
          </c:cat>
          <c:val>
            <c:numRef>
              <c:f>'[Budsjett 2015 FAKTAGRUNNLAG  demografi, brukere pr 28.10.14.xlsx]Befolkningsutvikling'!$V$24:$AK$24</c:f>
              <c:numCache>
                <c:formatCode>General</c:formatCode>
                <c:ptCount val="16"/>
                <c:pt idx="0">
                  <c:v>1044</c:v>
                </c:pt>
                <c:pt idx="1">
                  <c:v>1006</c:v>
                </c:pt>
                <c:pt idx="2">
                  <c:v>1053</c:v>
                </c:pt>
                <c:pt idx="3">
                  <c:v>963</c:v>
                </c:pt>
                <c:pt idx="4">
                  <c:v>953</c:v>
                </c:pt>
                <c:pt idx="5">
                  <c:v>942</c:v>
                </c:pt>
                <c:pt idx="6">
                  <c:v>910</c:v>
                </c:pt>
                <c:pt idx="7">
                  <c:v>906</c:v>
                </c:pt>
                <c:pt idx="8">
                  <c:v>917</c:v>
                </c:pt>
                <c:pt idx="9">
                  <c:v>903</c:v>
                </c:pt>
                <c:pt idx="10">
                  <c:v>887</c:v>
                </c:pt>
                <c:pt idx="11">
                  <c:v>866</c:v>
                </c:pt>
                <c:pt idx="12">
                  <c:v>848</c:v>
                </c:pt>
                <c:pt idx="13">
                  <c:v>893</c:v>
                </c:pt>
                <c:pt idx="14">
                  <c:v>935</c:v>
                </c:pt>
                <c:pt idx="15">
                  <c:v>935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'[Budsjett 2015 FAKTAGRUNNLAG  demografi, brukere pr 28.10.14.xlsx]Befolkningsutvikling'!$U$25</c:f>
              <c:strCache>
                <c:ptCount val="1"/>
                <c:pt idx="0">
                  <c:v>Grunnskole SSB høy</c:v>
                </c:pt>
              </c:strCache>
            </c:strRef>
          </c:tx>
          <c:marker>
            <c:symbol val="none"/>
          </c:marker>
          <c:cat>
            <c:strRef>
              <c:f>'[Budsjett 2015 FAKTAGRUNNLAG  demografi, brukere pr 28.10.14.xlsx]Befolkningsutvikling'!$V$23:$AK$23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2025</c:v>
                </c:pt>
                <c:pt idx="13">
                  <c:v>2030</c:v>
                </c:pt>
                <c:pt idx="14">
                  <c:v>2035</c:v>
                </c:pt>
                <c:pt idx="15">
                  <c:v>2040</c:v>
                </c:pt>
              </c:strCache>
            </c:strRef>
          </c:cat>
          <c:val>
            <c:numRef>
              <c:f>'[Budsjett 2015 FAKTAGRUNNLAG  demografi, brukere pr 28.10.14.xlsx]Befolkningsutvikling'!$V$25:$AK$25</c:f>
              <c:numCache>
                <c:formatCode>General</c:formatCode>
                <c:ptCount val="16"/>
                <c:pt idx="0">
                  <c:v>1044</c:v>
                </c:pt>
                <c:pt idx="1">
                  <c:v>1006</c:v>
                </c:pt>
                <c:pt idx="2">
                  <c:v>1053</c:v>
                </c:pt>
                <c:pt idx="3">
                  <c:v>963</c:v>
                </c:pt>
                <c:pt idx="4">
                  <c:v>953</c:v>
                </c:pt>
                <c:pt idx="5">
                  <c:v>942</c:v>
                </c:pt>
                <c:pt idx="6">
                  <c:v>910</c:v>
                </c:pt>
                <c:pt idx="7">
                  <c:v>906</c:v>
                </c:pt>
                <c:pt idx="8">
                  <c:v>918.36906539265453</c:v>
                </c:pt>
                <c:pt idx="9">
                  <c:v>906.6373265701925</c:v>
                </c:pt>
                <c:pt idx="10">
                  <c:v>892.94592581558175</c:v>
                </c:pt>
                <c:pt idx="11">
                  <c:v>876.29879589713096</c:v>
                </c:pt>
                <c:pt idx="12">
                  <c:v>882.91980927611621</c:v>
                </c:pt>
                <c:pt idx="13">
                  <c:v>953.95822121512538</c:v>
                </c:pt>
                <c:pt idx="14">
                  <c:v>1061.1702274293591</c:v>
                </c:pt>
                <c:pt idx="15">
                  <c:v>1061.1702274293591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07168"/>
        <c:axId val="128017152"/>
      </c:lineChart>
      <c:catAx>
        <c:axId val="128007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8017152"/>
        <c:crosses val="autoZero"/>
        <c:auto val="1"/>
        <c:lblAlgn val="ctr"/>
        <c:lblOffset val="100"/>
        <c:noMultiLvlLbl val="0"/>
      </c:catAx>
      <c:valAx>
        <c:axId val="12801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00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16078784098912"/>
          <c:y val="0.28672248691757907"/>
          <c:w val="0.1593893159740199"/>
          <c:h val="0.4952276617596713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506680611654771E-2"/>
          <c:y val="9.7357830271216098E-2"/>
          <c:w val="0.53968514584764127"/>
          <c:h val="0.71755550826416969"/>
        </c:manualLayout>
      </c:layout>
      <c:lineChart>
        <c:grouping val="standard"/>
        <c:varyColors val="0"/>
        <c:ser>
          <c:idx val="0"/>
          <c:order val="0"/>
          <c:tx>
            <c:strRef>
              <c:f>Oppvekst!$A$3</c:f>
              <c:strCache>
                <c:ptCount val="1"/>
                <c:pt idx="0">
                  <c:v>Sakshaug skole</c:v>
                </c:pt>
              </c:strCache>
            </c:strRef>
          </c:tx>
          <c:marker>
            <c:symbol val="none"/>
          </c:marker>
          <c:cat>
            <c:numRef>
              <c:f>Oppvekst!$B$2:$N$2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 formatCode="@">
                  <c:v>2016</c:v>
                </c:pt>
                <c:pt idx="12" formatCode="@">
                  <c:v>2017</c:v>
                </c:pt>
              </c:numCache>
            </c:numRef>
          </c:cat>
          <c:val>
            <c:numRef>
              <c:f>Oppvekst!$B$3:$N$3</c:f>
              <c:numCache>
                <c:formatCode>General</c:formatCode>
                <c:ptCount val="13"/>
                <c:pt idx="0">
                  <c:v>211</c:v>
                </c:pt>
                <c:pt idx="1">
                  <c:v>205</c:v>
                </c:pt>
                <c:pt idx="2">
                  <c:v>189</c:v>
                </c:pt>
                <c:pt idx="3">
                  <c:v>190</c:v>
                </c:pt>
                <c:pt idx="4">
                  <c:v>201</c:v>
                </c:pt>
                <c:pt idx="5">
                  <c:v>197</c:v>
                </c:pt>
                <c:pt idx="6">
                  <c:v>194</c:v>
                </c:pt>
                <c:pt idx="7">
                  <c:v>195</c:v>
                </c:pt>
                <c:pt idx="8">
                  <c:v>186</c:v>
                </c:pt>
                <c:pt idx="9">
                  <c:v>195</c:v>
                </c:pt>
                <c:pt idx="10">
                  <c:v>187</c:v>
                </c:pt>
                <c:pt idx="11">
                  <c:v>190</c:v>
                </c:pt>
                <c:pt idx="12">
                  <c:v>170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Oppvekst!$A$4</c:f>
              <c:strCache>
                <c:ptCount val="1"/>
                <c:pt idx="0">
                  <c:v>Sandvollan skole</c:v>
                </c:pt>
              </c:strCache>
            </c:strRef>
          </c:tx>
          <c:marker>
            <c:symbol val="none"/>
          </c:marker>
          <c:cat>
            <c:numRef>
              <c:f>Oppvekst!$B$2:$N$2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 formatCode="@">
                  <c:v>2016</c:v>
                </c:pt>
                <c:pt idx="12" formatCode="@">
                  <c:v>2017</c:v>
                </c:pt>
              </c:numCache>
            </c:numRef>
          </c:cat>
          <c:val>
            <c:numRef>
              <c:f>Oppvekst!$B$4:$N$4</c:f>
              <c:numCache>
                <c:formatCode>General</c:formatCode>
                <c:ptCount val="13"/>
                <c:pt idx="0">
                  <c:v>133</c:v>
                </c:pt>
                <c:pt idx="1">
                  <c:v>138</c:v>
                </c:pt>
                <c:pt idx="2">
                  <c:v>141</c:v>
                </c:pt>
                <c:pt idx="3">
                  <c:v>132</c:v>
                </c:pt>
                <c:pt idx="4">
                  <c:v>123</c:v>
                </c:pt>
                <c:pt idx="5">
                  <c:v>124</c:v>
                </c:pt>
                <c:pt idx="6">
                  <c:v>118</c:v>
                </c:pt>
                <c:pt idx="7">
                  <c:v>118</c:v>
                </c:pt>
                <c:pt idx="8">
                  <c:v>105</c:v>
                </c:pt>
                <c:pt idx="9">
                  <c:v>105</c:v>
                </c:pt>
                <c:pt idx="10">
                  <c:v>103</c:v>
                </c:pt>
                <c:pt idx="11">
                  <c:v>102</c:v>
                </c:pt>
                <c:pt idx="12">
                  <c:v>107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Oppvekst!$A$5</c:f>
              <c:strCache>
                <c:ptCount val="1"/>
                <c:pt idx="0">
                  <c:v>Røra skole</c:v>
                </c:pt>
              </c:strCache>
            </c:strRef>
          </c:tx>
          <c:marker>
            <c:symbol val="none"/>
          </c:marker>
          <c:cat>
            <c:numRef>
              <c:f>Oppvekst!$B$2:$N$2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 formatCode="@">
                  <c:v>2016</c:v>
                </c:pt>
                <c:pt idx="12" formatCode="@">
                  <c:v>2017</c:v>
                </c:pt>
              </c:numCache>
            </c:numRef>
          </c:cat>
          <c:val>
            <c:numRef>
              <c:f>Oppvekst!$B$5:$N$5</c:f>
              <c:numCache>
                <c:formatCode>General</c:formatCode>
                <c:ptCount val="13"/>
                <c:pt idx="0">
                  <c:v>122</c:v>
                </c:pt>
                <c:pt idx="1">
                  <c:v>132</c:v>
                </c:pt>
                <c:pt idx="2">
                  <c:v>131</c:v>
                </c:pt>
                <c:pt idx="3">
                  <c:v>134</c:v>
                </c:pt>
                <c:pt idx="4">
                  <c:v>120</c:v>
                </c:pt>
                <c:pt idx="5">
                  <c:v>122</c:v>
                </c:pt>
                <c:pt idx="6">
                  <c:v>139</c:v>
                </c:pt>
                <c:pt idx="7">
                  <c:v>129</c:v>
                </c:pt>
                <c:pt idx="8">
                  <c:v>135</c:v>
                </c:pt>
                <c:pt idx="9">
                  <c:v>135</c:v>
                </c:pt>
                <c:pt idx="10">
                  <c:v>131</c:v>
                </c:pt>
                <c:pt idx="11">
                  <c:v>120</c:v>
                </c:pt>
                <c:pt idx="12">
                  <c:v>157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Oppvekst!$A$6</c:f>
              <c:strCache>
                <c:ptCount val="1"/>
                <c:pt idx="0">
                  <c:v>Utøy skole</c:v>
                </c:pt>
              </c:strCache>
            </c:strRef>
          </c:tx>
          <c:marker>
            <c:symbol val="none"/>
          </c:marker>
          <c:cat>
            <c:numRef>
              <c:f>Oppvekst!$B$2:$N$2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 formatCode="@">
                  <c:v>2016</c:v>
                </c:pt>
                <c:pt idx="12" formatCode="@">
                  <c:v>2017</c:v>
                </c:pt>
              </c:numCache>
            </c:numRef>
          </c:cat>
          <c:val>
            <c:numRef>
              <c:f>Oppvekst!$B$6:$N$6</c:f>
              <c:numCache>
                <c:formatCode>General</c:formatCode>
                <c:ptCount val="13"/>
                <c:pt idx="0">
                  <c:v>84</c:v>
                </c:pt>
                <c:pt idx="1">
                  <c:v>83</c:v>
                </c:pt>
                <c:pt idx="2">
                  <c:v>80</c:v>
                </c:pt>
                <c:pt idx="3">
                  <c:v>77</c:v>
                </c:pt>
                <c:pt idx="4">
                  <c:v>67</c:v>
                </c:pt>
                <c:pt idx="5">
                  <c:v>66</c:v>
                </c:pt>
                <c:pt idx="6">
                  <c:v>69</c:v>
                </c:pt>
                <c:pt idx="7">
                  <c:v>66</c:v>
                </c:pt>
                <c:pt idx="8">
                  <c:v>65</c:v>
                </c:pt>
                <c:pt idx="9">
                  <c:v>67</c:v>
                </c:pt>
                <c:pt idx="10">
                  <c:v>73</c:v>
                </c:pt>
                <c:pt idx="11">
                  <c:v>74</c:v>
                </c:pt>
                <c:pt idx="12">
                  <c:v>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Oppvekst!$A$7</c:f>
              <c:strCache>
                <c:ptCount val="1"/>
                <c:pt idx="0">
                  <c:v>Mosvik skole</c:v>
                </c:pt>
              </c:strCache>
            </c:strRef>
          </c:tx>
          <c:marker>
            <c:symbol val="none"/>
          </c:marker>
          <c:cat>
            <c:numRef>
              <c:f>Oppvekst!$B$2:$N$2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 formatCode="@">
                  <c:v>2016</c:v>
                </c:pt>
                <c:pt idx="12" formatCode="@">
                  <c:v>2017</c:v>
                </c:pt>
              </c:numCache>
            </c:numRef>
          </c:cat>
          <c:val>
            <c:numRef>
              <c:f>Oppvekst!$B$7:$N$7</c:f>
              <c:numCache>
                <c:formatCode>General</c:formatCode>
                <c:ptCount val="13"/>
                <c:pt idx="0">
                  <c:v>82</c:v>
                </c:pt>
                <c:pt idx="1">
                  <c:v>81</c:v>
                </c:pt>
                <c:pt idx="2">
                  <c:v>83</c:v>
                </c:pt>
                <c:pt idx="3">
                  <c:v>81</c:v>
                </c:pt>
                <c:pt idx="4">
                  <c:v>78</c:v>
                </c:pt>
                <c:pt idx="5">
                  <c:v>76</c:v>
                </c:pt>
                <c:pt idx="6">
                  <c:v>71</c:v>
                </c:pt>
                <c:pt idx="7">
                  <c:v>62</c:v>
                </c:pt>
                <c:pt idx="8">
                  <c:v>62</c:v>
                </c:pt>
                <c:pt idx="9">
                  <c:v>59</c:v>
                </c:pt>
                <c:pt idx="10">
                  <c:v>61</c:v>
                </c:pt>
                <c:pt idx="11">
                  <c:v>58</c:v>
                </c:pt>
                <c:pt idx="12">
                  <c:v>15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Oppvekst!$A$8</c:f>
              <c:strCache>
                <c:ptCount val="1"/>
                <c:pt idx="0">
                  <c:v>Lyngstad skole</c:v>
                </c:pt>
              </c:strCache>
            </c:strRef>
          </c:tx>
          <c:marker>
            <c:symbol val="none"/>
          </c:marker>
          <c:cat>
            <c:numRef>
              <c:f>Oppvekst!$B$2:$N$2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 formatCode="@">
                  <c:v>2016</c:v>
                </c:pt>
                <c:pt idx="12" formatCode="@">
                  <c:v>2017</c:v>
                </c:pt>
              </c:numCache>
            </c:numRef>
          </c:cat>
          <c:val>
            <c:numRef>
              <c:f>Oppvekst!$B$8:$N$8</c:f>
              <c:numCache>
                <c:formatCode>General</c:formatCode>
                <c:ptCount val="13"/>
                <c:pt idx="0">
                  <c:v>56</c:v>
                </c:pt>
                <c:pt idx="1">
                  <c:v>52</c:v>
                </c:pt>
                <c:pt idx="2">
                  <c:v>49</c:v>
                </c:pt>
                <c:pt idx="3">
                  <c:v>49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56</c:v>
                </c:pt>
                <c:pt idx="8">
                  <c:v>57</c:v>
                </c:pt>
                <c:pt idx="9">
                  <c:v>52</c:v>
                </c:pt>
                <c:pt idx="10">
                  <c:v>49</c:v>
                </c:pt>
                <c:pt idx="11">
                  <c:v>47</c:v>
                </c:pt>
                <c:pt idx="12">
                  <c:v>64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Oppvekst!$A$9</c:f>
              <c:strCache>
                <c:ptCount val="1"/>
                <c:pt idx="0">
                  <c:v>Sum barneskoler</c:v>
                </c:pt>
              </c:strCache>
            </c:strRef>
          </c:tx>
          <c:cat>
            <c:numRef>
              <c:f>Oppvekst!$B$2:$N$2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 formatCode="@">
                  <c:v>2016</c:v>
                </c:pt>
                <c:pt idx="12" formatCode="@">
                  <c:v>2017</c:v>
                </c:pt>
              </c:numCache>
            </c:numRef>
          </c:cat>
          <c:val>
            <c:numRef>
              <c:f>Oppvekst!$B$9:$N$9</c:f>
            </c:numRef>
          </c:val>
          <c:smooth val="0"/>
        </c:ser>
        <c:ser>
          <c:idx val="7"/>
          <c:order val="7"/>
          <c:tx>
            <c:strRef>
              <c:f>Oppvekst!$A$10</c:f>
              <c:strCache>
                <c:ptCount val="1"/>
                <c:pt idx="0">
                  <c:v>Inderøy ungdomsskole</c:v>
                </c:pt>
              </c:strCache>
            </c:strRef>
          </c:tx>
          <c:marker>
            <c:symbol val="none"/>
          </c:marker>
          <c:cat>
            <c:numRef>
              <c:f>Oppvekst!$B$2:$N$2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 formatCode="@">
                  <c:v>2016</c:v>
                </c:pt>
                <c:pt idx="12" formatCode="@">
                  <c:v>2017</c:v>
                </c:pt>
              </c:numCache>
            </c:numRef>
          </c:cat>
          <c:val>
            <c:numRef>
              <c:f>Oppvekst!$B$10:$N$10</c:f>
              <c:numCache>
                <c:formatCode>General</c:formatCode>
                <c:ptCount val="13"/>
                <c:pt idx="0">
                  <c:v>340</c:v>
                </c:pt>
                <c:pt idx="1">
                  <c:v>323</c:v>
                </c:pt>
                <c:pt idx="2">
                  <c:v>314</c:v>
                </c:pt>
                <c:pt idx="3">
                  <c:v>309</c:v>
                </c:pt>
                <c:pt idx="4">
                  <c:v>315</c:v>
                </c:pt>
                <c:pt idx="5">
                  <c:v>306</c:v>
                </c:pt>
                <c:pt idx="6">
                  <c:v>289</c:v>
                </c:pt>
                <c:pt idx="7">
                  <c:v>285</c:v>
                </c:pt>
                <c:pt idx="8">
                  <c:v>287</c:v>
                </c:pt>
                <c:pt idx="9">
                  <c:v>303</c:v>
                </c:pt>
                <c:pt idx="10">
                  <c:v>304</c:v>
                </c:pt>
                <c:pt idx="11">
                  <c:v>306</c:v>
                </c:pt>
                <c:pt idx="12">
                  <c:v>287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88704"/>
        <c:axId val="128110976"/>
      </c:lineChart>
      <c:catAx>
        <c:axId val="1280887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28110976"/>
        <c:crosses val="autoZero"/>
        <c:auto val="1"/>
        <c:lblAlgn val="ctr"/>
        <c:lblOffset val="100"/>
        <c:noMultiLvlLbl val="0"/>
      </c:catAx>
      <c:valAx>
        <c:axId val="128110976"/>
        <c:scaling>
          <c:orientation val="minMax"/>
          <c:max val="51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088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93285214348205"/>
          <c:y val="2.8252405949256341E-2"/>
          <c:w val="0.48358661417322835"/>
          <c:h val="0.77611475648877226"/>
        </c:manualLayout>
      </c:layout>
      <c:lineChart>
        <c:grouping val="standard"/>
        <c:varyColors val="0"/>
        <c:ser>
          <c:idx val="0"/>
          <c:order val="0"/>
          <c:tx>
            <c:strRef>
              <c:f>'[HOVEDOVERSIKT 2015  Tabeller  og nøkkeltall pr 08.11.15 (siste versjon).xlsx]Innt.utv - nto driftsres'!$Q$31:$S$31</c:f>
              <c:strCache>
                <c:ptCount val="1"/>
                <c:pt idx="0">
                  <c:v>Nullvekstscenariet 0,00 %</c:v>
                </c:pt>
              </c:strCache>
            </c:strRef>
          </c:tx>
          <c:marker>
            <c:symbol val="none"/>
          </c:marker>
          <c:cat>
            <c:numRef>
              <c:f>'[HOVEDOVERSIKT 2015  Tabeller  og nøkkeltall pr 08.11.15 (siste versjon).xlsx]Innt.utv - nto driftsres'!$T$30:$AK$30</c:f>
              <c:numCache>
                <c:formatCode>#,##0</c:formatCode>
                <c:ptCount val="1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</c:numCache>
            </c:numRef>
          </c:cat>
          <c:val>
            <c:numRef>
              <c:f>'[HOVEDOVERSIKT 2015  Tabeller  og nøkkeltall pr 08.11.15 (siste versjon).xlsx]Innt.utv - nto driftsres'!$T$31:$AK$31</c:f>
              <c:numCache>
                <c:formatCode>#,##0</c:formatCode>
                <c:ptCount val="18"/>
                <c:pt idx="0">
                  <c:v>363386</c:v>
                </c:pt>
                <c:pt idx="1">
                  <c:v>361835</c:v>
                </c:pt>
                <c:pt idx="2">
                  <c:v>367788</c:v>
                </c:pt>
                <c:pt idx="3">
                  <c:v>367723</c:v>
                </c:pt>
                <c:pt idx="4">
                  <c:v>367723</c:v>
                </c:pt>
                <c:pt idx="5">
                  <c:v>367723</c:v>
                </c:pt>
                <c:pt idx="6">
                  <c:v>367723</c:v>
                </c:pt>
                <c:pt idx="7">
                  <c:v>367723</c:v>
                </c:pt>
                <c:pt idx="8">
                  <c:v>367723</c:v>
                </c:pt>
                <c:pt idx="9">
                  <c:v>367723</c:v>
                </c:pt>
                <c:pt idx="10">
                  <c:v>367723</c:v>
                </c:pt>
                <c:pt idx="11">
                  <c:v>367723</c:v>
                </c:pt>
                <c:pt idx="12">
                  <c:v>364203</c:v>
                </c:pt>
                <c:pt idx="13">
                  <c:v>360683</c:v>
                </c:pt>
                <c:pt idx="14">
                  <c:v>357163</c:v>
                </c:pt>
                <c:pt idx="15">
                  <c:v>353643</c:v>
                </c:pt>
                <c:pt idx="16">
                  <c:v>350123</c:v>
                </c:pt>
                <c:pt idx="17">
                  <c:v>346603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'[HOVEDOVERSIKT 2015  Tabeller  og nøkkeltall pr 08.11.15 (siste versjon).xlsx]Innt.utv - nto driftsres'!$Q$32:$S$32</c:f>
              <c:strCache>
                <c:ptCount val="1"/>
                <c:pt idx="0">
                  <c:v>Vekstscenariet 0,30 %</c:v>
                </c:pt>
              </c:strCache>
            </c:strRef>
          </c:tx>
          <c:marker>
            <c:symbol val="none"/>
          </c:marker>
          <c:cat>
            <c:numRef>
              <c:f>'[HOVEDOVERSIKT 2015  Tabeller  og nøkkeltall pr 08.11.15 (siste versjon).xlsx]Innt.utv - nto driftsres'!$T$30:$AK$30</c:f>
              <c:numCache>
                <c:formatCode>#,##0</c:formatCode>
                <c:ptCount val="1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</c:numCache>
            </c:numRef>
          </c:cat>
          <c:val>
            <c:numRef>
              <c:f>'[HOVEDOVERSIKT 2015  Tabeller  og nøkkeltall pr 08.11.15 (siste versjon).xlsx]Innt.utv - nto driftsres'!$T$32:$AK$32</c:f>
              <c:numCache>
                <c:formatCode>#,##0</c:formatCode>
                <c:ptCount val="18"/>
                <c:pt idx="0">
                  <c:v>363386</c:v>
                </c:pt>
                <c:pt idx="1">
                  <c:v>361835</c:v>
                </c:pt>
                <c:pt idx="2">
                  <c:v>367788</c:v>
                </c:pt>
                <c:pt idx="3">
                  <c:v>367723</c:v>
                </c:pt>
                <c:pt idx="4">
                  <c:v>368826.16899999999</c:v>
                </c:pt>
                <c:pt idx="5">
                  <c:v>369932.64750700002</c:v>
                </c:pt>
                <c:pt idx="6">
                  <c:v>371042.44544952101</c:v>
                </c:pt>
                <c:pt idx="7">
                  <c:v>372155.57278586959</c:v>
                </c:pt>
                <c:pt idx="8">
                  <c:v>373272.03950422717</c:v>
                </c:pt>
                <c:pt idx="9">
                  <c:v>374391.85562273988</c:v>
                </c:pt>
                <c:pt idx="10">
                  <c:v>375515.0311896081</c:v>
                </c:pt>
                <c:pt idx="11">
                  <c:v>376641.5762831769</c:v>
                </c:pt>
                <c:pt idx="12">
                  <c:v>374240.94101202639</c:v>
                </c:pt>
                <c:pt idx="13">
                  <c:v>371833.10383506241</c:v>
                </c:pt>
                <c:pt idx="14">
                  <c:v>369418.04314656754</c:v>
                </c:pt>
                <c:pt idx="15">
                  <c:v>366995.73727600719</c:v>
                </c:pt>
                <c:pt idx="16">
                  <c:v>364566.16448783519</c:v>
                </c:pt>
                <c:pt idx="17">
                  <c:v>365659.86298129865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'[HOVEDOVERSIKT 2015  Tabeller  og nøkkeltall pr 08.11.15 (siste versjon).xlsx]Innt.utv - nto driftsres'!$Q$33:$S$33</c:f>
              <c:strCache>
                <c:ptCount val="1"/>
                <c:pt idx="0">
                  <c:v>Nedgangsscenariet -0,30 %</c:v>
                </c:pt>
              </c:strCache>
            </c:strRef>
          </c:tx>
          <c:marker>
            <c:symbol val="none"/>
          </c:marker>
          <c:cat>
            <c:numRef>
              <c:f>'[HOVEDOVERSIKT 2015  Tabeller  og nøkkeltall pr 08.11.15 (siste versjon).xlsx]Innt.utv - nto driftsres'!$T$30:$AK$30</c:f>
              <c:numCache>
                <c:formatCode>#,##0</c:formatCode>
                <c:ptCount val="1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</c:numCache>
            </c:numRef>
          </c:cat>
          <c:val>
            <c:numRef>
              <c:f>'[HOVEDOVERSIKT 2015  Tabeller  og nøkkeltall pr 08.11.15 (siste versjon).xlsx]Innt.utv - nto driftsres'!$T$33:$AK$33</c:f>
              <c:numCache>
                <c:formatCode>#,##0</c:formatCode>
                <c:ptCount val="18"/>
                <c:pt idx="0">
                  <c:v>363386</c:v>
                </c:pt>
                <c:pt idx="1">
                  <c:v>361835</c:v>
                </c:pt>
                <c:pt idx="2">
                  <c:v>367788</c:v>
                </c:pt>
                <c:pt idx="3">
                  <c:v>367723</c:v>
                </c:pt>
                <c:pt idx="4">
                  <c:v>359265.37099999998</c:v>
                </c:pt>
                <c:pt idx="5">
                  <c:v>358187.57488699997</c:v>
                </c:pt>
                <c:pt idx="6">
                  <c:v>357113.01216233894</c:v>
                </c:pt>
                <c:pt idx="7">
                  <c:v>356041.6731258519</c:v>
                </c:pt>
                <c:pt idx="8">
                  <c:v>354973.54810647434</c:v>
                </c:pt>
                <c:pt idx="9">
                  <c:v>353908.62746215489</c:v>
                </c:pt>
                <c:pt idx="10">
                  <c:v>352846.90157976846</c:v>
                </c:pt>
                <c:pt idx="11">
                  <c:v>351788.36087502918</c:v>
                </c:pt>
                <c:pt idx="12">
                  <c:v>347212.99579240411</c:v>
                </c:pt>
                <c:pt idx="13">
                  <c:v>342651.35680502688</c:v>
                </c:pt>
                <c:pt idx="14">
                  <c:v>338103.40273461182</c:v>
                </c:pt>
                <c:pt idx="15">
                  <c:v>333569.09252640797</c:v>
                </c:pt>
                <c:pt idx="16">
                  <c:v>329048.38524882874</c:v>
                </c:pt>
                <c:pt idx="17">
                  <c:v>326035.33609308227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'Innt.utv - nto driftsres'!#REF!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'[HOVEDOVERSIKT 2015  Tabeller  og nøkkeltall pr 08.11.15 (siste versjon).xlsx]Innt.utv - nto driftsres'!$T$30:$AK$30</c:f>
              <c:numCache>
                <c:formatCode>#,##0</c:formatCode>
                <c:ptCount val="1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</c:numCache>
            </c:numRef>
          </c:cat>
          <c:val>
            <c:numRef>
              <c:f>'Innt.utv - nto driftsres'!#REF!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'[HOVEDOVERSIKT 2015  Tabeller  og nøkkeltall pr 08.11.15 (siste versjon).xlsx]Innt.utv - nto driftsres'!$Q$34:$S$34</c:f>
              <c:strCache>
                <c:ptCount val="1"/>
                <c:pt idx="0">
                  <c:v>Kostnadsutvikling antatt</c:v>
                </c:pt>
              </c:strCache>
            </c:strRef>
          </c:tx>
          <c:marker>
            <c:symbol val="none"/>
          </c:marker>
          <c:cat>
            <c:numRef>
              <c:f>'[HOVEDOVERSIKT 2015  Tabeller  og nøkkeltall pr 08.11.15 (siste versjon).xlsx]Innt.utv - nto driftsres'!$T$30:$AK$30</c:f>
              <c:numCache>
                <c:formatCode>#,##0</c:formatCode>
                <c:ptCount val="1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</c:numCache>
            </c:numRef>
          </c:cat>
          <c:val>
            <c:numRef>
              <c:f>'[HOVEDOVERSIKT 2015  Tabeller  og nøkkeltall pr 08.11.15 (siste versjon).xlsx]Innt.utv - nto driftsres'!$T$34:$AK$34</c:f>
              <c:numCache>
                <c:formatCode>#,##0</c:formatCode>
                <c:ptCount val="18"/>
                <c:pt idx="0">
                  <c:v>359198</c:v>
                </c:pt>
                <c:pt idx="1">
                  <c:v>360582</c:v>
                </c:pt>
                <c:pt idx="2">
                  <c:v>361571</c:v>
                </c:pt>
                <c:pt idx="3">
                  <c:v>360272</c:v>
                </c:pt>
                <c:pt idx="4">
                  <c:v>360272</c:v>
                </c:pt>
                <c:pt idx="5">
                  <c:v>360272</c:v>
                </c:pt>
                <c:pt idx="6">
                  <c:v>360272</c:v>
                </c:pt>
                <c:pt idx="7">
                  <c:v>360272</c:v>
                </c:pt>
                <c:pt idx="8">
                  <c:v>360272</c:v>
                </c:pt>
                <c:pt idx="9">
                  <c:v>360272</c:v>
                </c:pt>
                <c:pt idx="10">
                  <c:v>360272</c:v>
                </c:pt>
                <c:pt idx="11">
                  <c:v>360272</c:v>
                </c:pt>
                <c:pt idx="12">
                  <c:v>360272</c:v>
                </c:pt>
                <c:pt idx="13">
                  <c:v>360272</c:v>
                </c:pt>
                <c:pt idx="14">
                  <c:v>360272</c:v>
                </c:pt>
                <c:pt idx="15">
                  <c:v>360272</c:v>
                </c:pt>
                <c:pt idx="16">
                  <c:v>360272</c:v>
                </c:pt>
                <c:pt idx="17">
                  <c:v>360272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66944"/>
        <c:axId val="128468480"/>
      </c:lineChart>
      <c:catAx>
        <c:axId val="12846694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nb-NO"/>
          </a:p>
        </c:txPr>
        <c:crossAx val="128468480"/>
        <c:crosses val="autoZero"/>
        <c:auto val="1"/>
        <c:lblAlgn val="ctr"/>
        <c:lblOffset val="100"/>
        <c:noMultiLvlLbl val="0"/>
      </c:catAx>
      <c:valAx>
        <c:axId val="128468480"/>
        <c:scaling>
          <c:orientation val="minMax"/>
          <c:max val="400000"/>
          <c:min val="29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8466944"/>
        <c:crosses val="autoZero"/>
        <c:crossBetween val="between"/>
      </c:valAx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'Hovedoversikt på sektor'!$A$52:$A$57</c:f>
              <c:strCache>
                <c:ptCount val="6"/>
                <c:pt idx="0">
                  <c:v>Politisk virksomhet</c:v>
                </c:pt>
                <c:pt idx="1">
                  <c:v>Fellesadm, plan og næring</c:v>
                </c:pt>
                <c:pt idx="2">
                  <c:v>SUM Oppvekst</c:v>
                </c:pt>
                <c:pt idx="3">
                  <c:v>SUM helse, omsorg og sosial</c:v>
                </c:pt>
                <c:pt idx="4">
                  <c:v>Kultur</c:v>
                </c:pt>
                <c:pt idx="5">
                  <c:v>Kommunalteknikk</c:v>
                </c:pt>
              </c:strCache>
            </c:strRef>
          </c:cat>
          <c:val>
            <c:numRef>
              <c:f>'Hovedoversikt på sektor'!$C$52:$C$57</c:f>
              <c:numCache>
                <c:formatCode>#,##0</c:formatCode>
                <c:ptCount val="6"/>
                <c:pt idx="0">
                  <c:v>3500</c:v>
                </c:pt>
                <c:pt idx="1">
                  <c:v>25700</c:v>
                </c:pt>
                <c:pt idx="2">
                  <c:v>119400</c:v>
                </c:pt>
                <c:pt idx="3">
                  <c:v>129767</c:v>
                </c:pt>
                <c:pt idx="4">
                  <c:v>14950</c:v>
                </c:pt>
                <c:pt idx="5">
                  <c:v>29400</c:v>
                </c:pt>
              </c:numCache>
            </c:numRef>
          </c:val>
        </c:ser>
        <c:ser>
          <c:idx val="0"/>
          <c:order val="0"/>
          <c:cat>
            <c:strRef>
              <c:f>'Hovedoversikt på sektor'!$A$52:$A$57</c:f>
              <c:strCache>
                <c:ptCount val="6"/>
                <c:pt idx="0">
                  <c:v>Politisk virksomhet</c:v>
                </c:pt>
                <c:pt idx="1">
                  <c:v>Fellesadm, plan og næring</c:v>
                </c:pt>
                <c:pt idx="2">
                  <c:v>SUM Oppvekst</c:v>
                </c:pt>
                <c:pt idx="3">
                  <c:v>SUM helse, omsorg og sosial</c:v>
                </c:pt>
                <c:pt idx="4">
                  <c:v>Kultur</c:v>
                </c:pt>
                <c:pt idx="5">
                  <c:v>Kommunalteknikk</c:v>
                </c:pt>
              </c:strCache>
            </c:strRef>
          </c:cat>
          <c:val>
            <c:numRef>
              <c:f>'Hovedoversikt på sektor'!$B$52:$B$57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1351706036746"/>
          <c:y val="0.10234573283078099"/>
          <c:w val="0.58223250218722655"/>
          <c:h val="0.76778555193668174"/>
        </c:manualLayout>
      </c:layout>
      <c:lineChart>
        <c:grouping val="standard"/>
        <c:varyColors val="0"/>
        <c:ser>
          <c:idx val="0"/>
          <c:order val="0"/>
          <c:tx>
            <c:strRef>
              <c:f>'Innt.utv - nto driftsres'!$A$78</c:f>
              <c:strCache>
                <c:ptCount val="1"/>
                <c:pt idx="0">
                  <c:v>Andel av netto driftsresultat</c:v>
                </c:pt>
              </c:strCache>
            </c:strRef>
          </c:tx>
          <c:marker>
            <c:symbol val="none"/>
          </c:marker>
          <c:cat>
            <c:numRef>
              <c:f>'Innt.utv - nto driftsres'!$B$77:$G$77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'Innt.utv - nto driftsres'!$B$78:$G$78</c:f>
              <c:numCache>
                <c:formatCode>0.0\ %</c:formatCode>
                <c:ptCount val="6"/>
                <c:pt idx="1">
                  <c:v>3.5490370782108295E-2</c:v>
                </c:pt>
                <c:pt idx="2">
                  <c:v>8.7311481835125569E-3</c:v>
                </c:pt>
                <c:pt idx="3">
                  <c:v>2.6582784144028077E-3</c:v>
                </c:pt>
                <c:pt idx="4">
                  <c:v>1.2954898525814768E-2</c:v>
                </c:pt>
                <c:pt idx="5">
                  <c:v>1.5022758311484115E-2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'Innt.utv - nto driftsres'!$A$79</c:f>
              <c:strCache>
                <c:ptCount val="1"/>
                <c:pt idx="0">
                  <c:v>Referansepunkt</c:v>
                </c:pt>
              </c:strCache>
            </c:strRef>
          </c:tx>
          <c:marker>
            <c:symbol val="none"/>
          </c:marker>
          <c:cat>
            <c:numRef>
              <c:f>'Innt.utv - nto driftsres'!$B$77:$G$77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'Innt.utv - nto driftsres'!$B$79:$G$79</c:f>
              <c:numCache>
                <c:formatCode>0%</c:formatCode>
                <c:ptCount val="6"/>
                <c:pt idx="1">
                  <c:v>0.03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77792"/>
        <c:axId val="132979328"/>
      </c:lineChart>
      <c:catAx>
        <c:axId val="13297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979328"/>
        <c:crosses val="autoZero"/>
        <c:auto val="1"/>
        <c:lblAlgn val="ctr"/>
        <c:lblOffset val="100"/>
        <c:noMultiLvlLbl val="0"/>
      </c:catAx>
      <c:valAx>
        <c:axId val="132979328"/>
        <c:scaling>
          <c:orientation val="minMax"/>
        </c:scaling>
        <c:delete val="0"/>
        <c:axPos val="l"/>
        <c:majorGridlines/>
        <c:numFmt formatCode="0.0\ %" sourceLinked="1"/>
        <c:majorTickMark val="out"/>
        <c:minorTickMark val="none"/>
        <c:tickLblPos val="nextTo"/>
        <c:crossAx val="132977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36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86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08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01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79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57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8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25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01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161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83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9137D-C83E-EC48-9025-3516FE09754E}" type="datetimeFigureOut">
              <a:rPr lang="nb-NO" smtClean="0"/>
              <a:t>19.11.2014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0A79-8720-0141-A20F-6E37B4FDB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03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2.docx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00406B"/>
                </a:solidFill>
              </a:rPr>
              <a:t>Kjøreplan Formannskapets Kommunereformsamling</a:t>
            </a:r>
            <a:endParaRPr lang="nb-NO" dirty="0">
              <a:solidFill>
                <a:srgbClr val="00406B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Sammenfatning</a:t>
            </a:r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705" y="-234791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82921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/>
          </a:bodyPr>
          <a:lstStyle/>
          <a:p>
            <a:r>
              <a:rPr lang="nb-NO" sz="3000" b="1" dirty="0" smtClean="0"/>
              <a:t>Kommunereformen og budsjett- økonomiplan</a:t>
            </a:r>
            <a:endParaRPr lang="nb-NO" sz="3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2018 – første sammenslåingsår</a:t>
            </a:r>
          </a:p>
          <a:p>
            <a:endParaRPr lang="nb-NO" dirty="0" smtClean="0"/>
          </a:p>
          <a:p>
            <a:r>
              <a:rPr lang="nb-NO" dirty="0" smtClean="0"/>
              <a:t>Ikke hensyntatt i planleggingen – knapt omtalt</a:t>
            </a:r>
          </a:p>
          <a:p>
            <a:endParaRPr lang="nb-NO" dirty="0" smtClean="0"/>
          </a:p>
          <a:p>
            <a:r>
              <a:rPr lang="nb-NO" dirty="0" smtClean="0"/>
              <a:t>Satsninger og prioriteringer som ved uendret kommunestruktur</a:t>
            </a:r>
          </a:p>
          <a:p>
            <a:endParaRPr lang="nb-NO" dirty="0"/>
          </a:p>
          <a:p>
            <a:r>
              <a:rPr lang="nb-NO" dirty="0" smtClean="0"/>
              <a:t>Midler til utredning vil eventuelt bli tilført eksternt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275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Autofit/>
          </a:bodyPr>
          <a:lstStyle/>
          <a:p>
            <a:r>
              <a:rPr lang="nb-NO" sz="2800" b="1" dirty="0" smtClean="0"/>
              <a:t>Konsekvenser for organisasjon og medarbeidere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 fontScale="92500"/>
          </a:bodyPr>
          <a:lstStyle/>
          <a:p>
            <a:r>
              <a:rPr lang="nb-NO" sz="2500" dirty="0" smtClean="0"/>
              <a:t>Omstillingstiltak vil alltid kunne være en belastning - i en omstillingstiden. </a:t>
            </a:r>
          </a:p>
          <a:p>
            <a:r>
              <a:rPr lang="nb-NO" sz="2500" dirty="0" smtClean="0"/>
              <a:t>Eventuell nedbemanning forutsettes tatt ut gjennom naturlig avgang</a:t>
            </a:r>
          </a:p>
          <a:p>
            <a:r>
              <a:rPr lang="nb-NO" sz="2500" dirty="0" smtClean="0"/>
              <a:t>Vi viderefører vår satsning på ivaretakelse og utvikling av arbeidsmiljøet, jfr ulike prosjekter som «Sammen om en bedre kommune»</a:t>
            </a:r>
          </a:p>
          <a:p>
            <a:r>
              <a:rPr lang="nb-NO" sz="2500" dirty="0" smtClean="0"/>
              <a:t>Investeringer i IOKS gir forbedringer i det fysiske arbeidsmiljø. Det samme gjelder andre investeringer i bygg.</a:t>
            </a:r>
          </a:p>
          <a:p>
            <a:r>
              <a:rPr lang="nb-NO" sz="2500" dirty="0" smtClean="0"/>
              <a:t>Vi forventer fortsatt økning i nærvær i retning mål om 93,5 %</a:t>
            </a:r>
          </a:p>
          <a:p>
            <a:r>
              <a:rPr lang="nb-NO" sz="2500" dirty="0" smtClean="0"/>
              <a:t>Vi forventer fortsatt en viss økning i antall heltidsstillinger</a:t>
            </a:r>
          </a:p>
          <a:p>
            <a:r>
              <a:rPr lang="nb-NO" sz="2500" dirty="0" smtClean="0"/>
              <a:t>Vi forventer uendret satsning på kompetanseutvikling</a:t>
            </a:r>
          </a:p>
          <a:p>
            <a:r>
              <a:rPr lang="nb-NO" sz="2500" dirty="0" smtClean="0"/>
              <a:t>Vi forventer uendret eller forsterket satsning på kvalitetsutvikling</a:t>
            </a:r>
            <a:endParaRPr lang="nb-NO" sz="2500" dirty="0"/>
          </a:p>
          <a:p>
            <a:endParaRPr lang="nb-NO" sz="2500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341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Skatt og rammetilskudd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4923"/>
              </p:ext>
            </p:extLst>
          </p:nvPr>
        </p:nvGraphicFramePr>
        <p:xfrm>
          <a:off x="310103" y="1343771"/>
          <a:ext cx="8515845" cy="4230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8333"/>
                <a:gridCol w="803230"/>
                <a:gridCol w="816588"/>
                <a:gridCol w="1146073"/>
                <a:gridCol w="1074832"/>
                <a:gridCol w="1074832"/>
                <a:gridCol w="1081957"/>
              </a:tblGrid>
              <a:tr h="368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 dirty="0">
                          <a:effectLst/>
                        </a:rPr>
                        <a:t>Inntektsutviklingen</a:t>
                      </a:r>
                      <a:endParaRPr lang="nb-NO" sz="15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Opprinn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Revidert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Økonomiplan - faste priser. Basis 2015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5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 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budsjett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budsjett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Budsjett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 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 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 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 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2014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2014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2015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2016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2017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2018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Rammetilskudd og skatt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371 195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369 195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358 173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354 705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 dirty="0">
                          <a:effectLst/>
                        </a:rPr>
                        <a:t>354 705</a:t>
                      </a:r>
                      <a:endParaRPr lang="nb-NO" sz="15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354 705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 - herav skatt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127 762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127 762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135 802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135 802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135 802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135 802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 - herav rammetilskudd totalt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243 433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241 433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222 371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218 903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218 903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218 903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   -- herav ordinært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207 735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205 735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193 777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194 709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194 709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194 709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   --herav skjønn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2 300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2 300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900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500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500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500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  --herav ekstra skjønn KMD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500" baseline="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500" baseline="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4 000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500" baseline="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500" baseline="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 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   --herav Distriktstilskudd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500" baseline="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500" baseline="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5 940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5 940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5 940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5 940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   --herav Ingar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16 162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16 162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0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   --herav Inndelingstilskudd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17 236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17 236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17 754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17 754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>
                          <a:effectLst/>
                        </a:rPr>
                        <a:t>17 754</a:t>
                      </a:r>
                      <a:endParaRPr lang="nb-NO" sz="15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baseline="0" dirty="0">
                          <a:effectLst/>
                        </a:rPr>
                        <a:t>17 754</a:t>
                      </a:r>
                      <a:endParaRPr lang="nb-NO" sz="15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40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Rammetilskudd</a:t>
            </a:r>
            <a:r>
              <a:rPr lang="en-US" sz="3200" dirty="0"/>
              <a:t>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inntektsutjevning</a:t>
            </a:r>
            <a:r>
              <a:rPr lang="en-US" sz="3200" dirty="0"/>
              <a:t> </a:t>
            </a:r>
            <a:r>
              <a:rPr lang="en-US" sz="3200" dirty="0" smtClean="0"/>
              <a:t>2014-2015</a:t>
            </a:r>
            <a:endParaRPr lang="nb-NO" sz="32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9347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67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/>
          </a:bodyPr>
          <a:lstStyle/>
          <a:p>
            <a:r>
              <a:rPr lang="nb-NO" sz="3800" b="1" dirty="0" smtClean="0"/>
              <a:t>Veksten i skatt og rammetilskudd 2015</a:t>
            </a:r>
            <a:endParaRPr lang="nb-NO" sz="3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45363"/>
              </p:ext>
            </p:extLst>
          </p:nvPr>
        </p:nvGraphicFramePr>
        <p:xfrm>
          <a:off x="604299" y="1391474"/>
          <a:ext cx="6758609" cy="4397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3865"/>
                <a:gridCol w="1794744"/>
              </a:tblGrid>
              <a:tr h="352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Vekst i skatt og rammetilskudd</a:t>
                      </a:r>
                      <a:endParaRPr lang="nb-NO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2014-2015</a:t>
                      </a:r>
                      <a:endParaRPr lang="nb-NO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tall i 1000</a:t>
                      </a:r>
                      <a:endParaRPr lang="nb-NO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60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</a:tr>
              <a:tr h="3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Nominell vekst (vekst i kroner)</a:t>
                      </a:r>
                      <a:endParaRPr lang="nb-NO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</a:rPr>
                        <a:t>-12 233</a:t>
                      </a:r>
                      <a:endParaRPr lang="nb-NO" sz="16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Pris og lønnsvekst</a:t>
                      </a:r>
                      <a:endParaRPr lang="nb-NO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</a:rPr>
                        <a:t>-10 662</a:t>
                      </a:r>
                      <a:endParaRPr lang="nb-NO" sz="16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Realvekst skatt og rammetilskudd</a:t>
                      </a:r>
                      <a:endParaRPr lang="nb-NO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</a:rPr>
                        <a:t>-22 895</a:t>
                      </a:r>
                      <a:endParaRPr lang="nb-NO" sz="16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Nye oppgaver/endret finansiering - herav:</a:t>
                      </a:r>
                      <a:endParaRPr lang="nb-NO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</a:rPr>
                        <a:t>-18 108</a:t>
                      </a:r>
                      <a:endParaRPr lang="nb-NO" sz="16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 - avvikling kommunal medfinansiering</a:t>
                      </a:r>
                      <a:endParaRPr lang="nb-NO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</a:rPr>
                        <a:t>-7 945</a:t>
                      </a:r>
                      <a:endParaRPr lang="nb-NO" sz="16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 - rammetrekk redusert arbeidsgiveravgift</a:t>
                      </a:r>
                      <a:endParaRPr lang="nb-NO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</a:rPr>
                        <a:t>-9 900</a:t>
                      </a:r>
                      <a:endParaRPr lang="nb-NO" sz="16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 - rettighetsfesting BPA</a:t>
                      </a:r>
                      <a:endParaRPr lang="nb-NO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</a:rPr>
                        <a:t>400</a:t>
                      </a:r>
                      <a:endParaRPr lang="nb-NO" sz="16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 - effekt av endringer i rammebetingelser barnehager</a:t>
                      </a:r>
                      <a:endParaRPr lang="nb-NO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</a:rPr>
                        <a:t>-445</a:t>
                      </a:r>
                      <a:endParaRPr lang="nb-NO" sz="16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 - andre endringer skole og oppvekst</a:t>
                      </a:r>
                      <a:endParaRPr lang="nb-NO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</a:rPr>
                        <a:t>90</a:t>
                      </a:r>
                      <a:endParaRPr lang="nb-NO" sz="16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 - andre endringer helse og sosial mv</a:t>
                      </a:r>
                      <a:endParaRPr lang="nb-NO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</a:rPr>
                        <a:t>-308</a:t>
                      </a:r>
                      <a:endParaRPr lang="nb-NO" sz="16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Realvekst skatt og rammetilskudd</a:t>
                      </a:r>
                      <a:endParaRPr lang="nb-NO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</a:rPr>
                        <a:t>-4 787</a:t>
                      </a:r>
                      <a:endParaRPr lang="nb-NO" sz="16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42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Befolkningsfordeling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96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Befolkningssammensetning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4390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83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Elevtallsutvikling fram mot 2040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2675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Elevtallsutvikling pr skolekrets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200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Framtidige scenarier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4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27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Tidsplan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05232"/>
            <a:ext cx="8229600" cy="50209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13.00 – 15.00:		Skarnsundet. Intern samling I</a:t>
            </a:r>
          </a:p>
          <a:p>
            <a:pPr marL="0" indent="0">
              <a:buNone/>
            </a:pPr>
            <a:r>
              <a:rPr lang="nb-NO" dirty="0" smtClean="0"/>
              <a:t>16.00 – 18.00 :		Husfrua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				Bidrag – fylkesmann/rådmenn</a:t>
            </a:r>
          </a:p>
          <a:p>
            <a:pPr marL="0" indent="0">
              <a:buNone/>
            </a:pPr>
            <a:r>
              <a:rPr lang="nb-NO" dirty="0" smtClean="0"/>
              <a:t>						Felles refleksjon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18.30					Middag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08.30	Torsdag		Frokost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09.15	- 12.00		Intern samling II.</a:t>
            </a:r>
          </a:p>
          <a:p>
            <a:pPr marL="0" indent="0">
              <a:buNone/>
            </a:pPr>
            <a:r>
              <a:rPr lang="nb-NO" dirty="0" smtClean="0"/>
              <a:t>					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							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394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1" dirty="0" smtClean="0"/>
              <a:t>Driftsbudsjettet – Frie disponible inntekter</a:t>
            </a:r>
            <a:endParaRPr lang="nb-NO" sz="36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138030"/>
              </p:ext>
            </p:extLst>
          </p:nvPr>
        </p:nvGraphicFramePr>
        <p:xfrm>
          <a:off x="461175" y="1272208"/>
          <a:ext cx="8225625" cy="3980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9103"/>
                <a:gridCol w="795131"/>
                <a:gridCol w="755374"/>
                <a:gridCol w="851357"/>
                <a:gridCol w="766165"/>
                <a:gridCol w="766165"/>
                <a:gridCol w="766165"/>
                <a:gridCol w="766165"/>
              </a:tblGrid>
              <a:tr h="781399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nb-NO" sz="1400" b="0" i="0" u="none" strike="noStrike" dirty="0" smtClean="0">
                          <a:effectLst/>
                          <a:latin typeface="+mj-lt"/>
                        </a:rPr>
                        <a:t>FRIE DISPONIBLE INNTEKTER</a:t>
                      </a:r>
                      <a:endParaRPr lang="nb-N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effectLst/>
                          <a:latin typeface="+mj-lt"/>
                        </a:rPr>
                        <a:t>Opprinn </a:t>
                      </a:r>
                      <a:r>
                        <a:rPr lang="nb-NO" sz="1400" b="0" i="0" u="none" strike="noStrike" dirty="0">
                          <a:effectLst/>
                          <a:latin typeface="+mj-lt"/>
                        </a:rPr>
                        <a:t>budsjett</a:t>
                      </a:r>
                      <a:br>
                        <a:rPr lang="nb-NO" sz="1400" b="0" i="0" u="none" strike="noStrike" dirty="0">
                          <a:effectLst/>
                          <a:latin typeface="+mj-lt"/>
                        </a:rPr>
                      </a:br>
                      <a:r>
                        <a:rPr lang="nb-NO" sz="1400" b="0" i="0" u="none" strike="noStrike" dirty="0">
                          <a:effectLst/>
                          <a:latin typeface="+mj-lt"/>
                        </a:rPr>
                        <a:t> 2014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+mj-lt"/>
                        </a:rPr>
                        <a:t>Revidert </a:t>
                      </a:r>
                      <a:br>
                        <a:rPr lang="nb-NO" sz="1400" b="0" i="0" u="none" strike="noStrike" dirty="0">
                          <a:effectLst/>
                          <a:latin typeface="+mj-lt"/>
                        </a:rPr>
                      </a:br>
                      <a:r>
                        <a:rPr lang="nb-NO" sz="1400" b="0" i="0" u="none" strike="noStrike" dirty="0">
                          <a:effectLst/>
                          <a:latin typeface="+mj-lt"/>
                        </a:rPr>
                        <a:t>budsjett 2014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effectLst/>
                          <a:latin typeface="+mj-lt"/>
                        </a:rPr>
                        <a:t>Konsekvensjustert </a:t>
                      </a:r>
                      <a:r>
                        <a:rPr lang="nb-NO" sz="1400" b="0" i="0" u="none" strike="noStrike" dirty="0">
                          <a:effectLst/>
                          <a:latin typeface="+mj-lt"/>
                        </a:rPr>
                        <a:t>budsjett 2015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+mj-lt"/>
                        </a:rPr>
                        <a:t>Budsjett 2015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+mj-lt"/>
                        </a:rPr>
                        <a:t>2016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+mj-lt"/>
                        </a:rPr>
                        <a:t>2017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+mj-lt"/>
                        </a:rPr>
                        <a:t>2018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55616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Skatt på inntekt og formue 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-126 962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-126 962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-135 002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-135 002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-135 002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>
                          <a:effectLst/>
                          <a:latin typeface="+mj-lt"/>
                        </a:rPr>
                        <a:t>-135 002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55616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Ordinært rammetilskudd og </a:t>
                      </a:r>
                      <a:r>
                        <a:rPr lang="nb-NO" sz="1500" u="none" strike="noStrike" dirty="0" err="1">
                          <a:effectLst/>
                          <a:latin typeface="+mj-lt"/>
                        </a:rPr>
                        <a:t>inntektsutjevn</a:t>
                      </a:r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.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>
                          <a:effectLst/>
                          <a:latin typeface="+mj-lt"/>
                        </a:rPr>
                        <a:t>-243 433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>
                          <a:effectLst/>
                          <a:latin typeface="+mj-lt"/>
                        </a:rPr>
                        <a:t>-243 433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-222 371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-218 903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-218 903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>
                          <a:effectLst/>
                          <a:latin typeface="+mj-lt"/>
                        </a:rPr>
                        <a:t>-218 903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5122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Skatt på eiendom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>
                          <a:effectLst/>
                          <a:latin typeface="+mj-lt"/>
                        </a:rPr>
                        <a:t>-2 464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-2 464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-2 464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-4 464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-10 464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>
                          <a:effectLst/>
                          <a:latin typeface="+mj-lt"/>
                        </a:rPr>
                        <a:t>-10 464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55616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Andre direkte eller indirekte skatter (del av </a:t>
                      </a:r>
                      <a:r>
                        <a:rPr lang="nb-NO" sz="1500" u="none" strike="noStrike" dirty="0" smtClean="0">
                          <a:effectLst/>
                          <a:latin typeface="+mj-lt"/>
                        </a:rPr>
                        <a:t>skatteinntekter)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>
                          <a:effectLst/>
                          <a:latin typeface="+mj-lt"/>
                        </a:rPr>
                        <a:t>-800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>
                          <a:effectLst/>
                          <a:latin typeface="+mj-lt"/>
                        </a:rPr>
                        <a:t>-800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-800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-800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-800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-800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5122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Andre generelle statstilskudd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>
                          <a:effectLst/>
                          <a:latin typeface="+mj-lt"/>
                        </a:rPr>
                        <a:t>-2 796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>
                          <a:effectLst/>
                          <a:latin typeface="+mj-lt"/>
                        </a:rPr>
                        <a:t>-2 796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-2 749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-2 684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-2 619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-2 554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55616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Sum frie disponible inntekter</a:t>
                      </a:r>
                      <a:endParaRPr lang="nb-NO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>
                          <a:effectLst/>
                          <a:latin typeface="+mj-lt"/>
                        </a:rPr>
                        <a:t>-376 455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-376 455</a:t>
                      </a:r>
                      <a:endParaRPr lang="nb-NO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-363 386</a:t>
                      </a:r>
                      <a:endParaRPr lang="nb-NO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-361 853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-367 788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u="none" strike="noStrike" dirty="0">
                          <a:effectLst/>
                          <a:latin typeface="+mj-lt"/>
                        </a:rPr>
                        <a:t>-367 723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46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Driftsbudsjett  - netto finansutgifter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36569"/>
              </p:ext>
            </p:extLst>
          </p:nvPr>
        </p:nvGraphicFramePr>
        <p:xfrm>
          <a:off x="457200" y="1550503"/>
          <a:ext cx="7995035" cy="3912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7847"/>
                <a:gridCol w="1056198"/>
                <a:gridCol w="1056198"/>
                <a:gridCol w="1056198"/>
                <a:gridCol w="1056198"/>
                <a:gridCol w="1056198"/>
                <a:gridCol w="1056198"/>
              </a:tblGrid>
              <a:tr h="92083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FINANSINNTEKTER/-</a:t>
                      </a:r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UTGIFTER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Opprinn </a:t>
                      </a: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</a:t>
                      </a:r>
                      <a:b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Revidert </a:t>
                      </a:r>
                      <a:b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 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 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anchor="b"/>
                </a:tc>
              </a:tr>
              <a:tr h="67911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Renteinntekter og utbytte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-4 620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-4 620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-3 000</a:t>
                      </a:r>
                    </a:p>
                  </a:txBody>
                  <a:tcPr marL="0" marR="0" marT="0" marB="0" anchor="b"/>
                </a:tc>
              </a:tr>
              <a:tr h="8055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Renteutgifter og </a:t>
                      </a: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 finansutgifter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15 843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15 843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20 500</a:t>
                      </a:r>
                    </a:p>
                  </a:txBody>
                  <a:tcPr marL="0" marR="0" marT="0" marB="0" anchor="b"/>
                </a:tc>
              </a:tr>
              <a:tr h="64709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Avdrag på lån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19 160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22 200</a:t>
                      </a:r>
                    </a:p>
                  </a:txBody>
                  <a:tcPr marL="0" marR="0" marT="0" marB="0" anchor="b"/>
                </a:tc>
              </a:tr>
              <a:tr h="85942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finansinntekter/-utgifter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28 223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28 223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33 660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39 700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24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 smtClean="0"/>
              <a:t>Driftsbudsjett – avsetninger og bruk av avsetninger</a:t>
            </a:r>
            <a:endParaRPr lang="nb-NO" sz="28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693676"/>
              </p:ext>
            </p:extLst>
          </p:nvPr>
        </p:nvGraphicFramePr>
        <p:xfrm>
          <a:off x="457200" y="1287761"/>
          <a:ext cx="8090450" cy="4429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300"/>
                <a:gridCol w="1126025"/>
                <a:gridCol w="1126025"/>
                <a:gridCol w="1126025"/>
                <a:gridCol w="1126025"/>
                <a:gridCol w="1126025"/>
                <a:gridCol w="1126025"/>
              </a:tblGrid>
              <a:tr h="109736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b-NO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AVSETNINGER OG BRUK AV AVSETNINGER</a:t>
                      </a:r>
                    </a:p>
                    <a:p>
                      <a:pPr marL="0" algn="l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Opprinn </a:t>
                      </a: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</a:t>
                      </a:r>
                      <a:b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Revidert </a:t>
                      </a:r>
                      <a:b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 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 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anchor="b"/>
                </a:tc>
              </a:tr>
              <a:tr h="83360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 ubundne avsetninger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17 539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23 962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6 271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7 271</a:t>
                      </a:r>
                    </a:p>
                  </a:txBody>
                  <a:tcPr marL="0" marR="0" marT="0" marB="0" anchor="b"/>
                </a:tc>
              </a:tr>
              <a:tr h="8310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Bruk av </a:t>
                      </a:r>
                      <a:r>
                        <a:rPr lang="nb-NO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overskudd 2013</a:t>
                      </a:r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-2 138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83360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Bruk av ubundne avsetninger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nb-NO" sz="15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83360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avsetninger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17 539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20 924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6 271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7 271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055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Til fordeling - fellesutgifter</a:t>
            </a:r>
            <a:endParaRPr lang="nb-NO" sz="40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623991"/>
              </p:ext>
            </p:extLst>
          </p:nvPr>
        </p:nvGraphicFramePr>
        <p:xfrm>
          <a:off x="457200" y="1208598"/>
          <a:ext cx="8229601" cy="4344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003"/>
                <a:gridCol w="802514"/>
                <a:gridCol w="802514"/>
                <a:gridCol w="802514"/>
                <a:gridCol w="802514"/>
                <a:gridCol w="802514"/>
                <a:gridCol w="802514"/>
                <a:gridCol w="802514"/>
              </a:tblGrid>
              <a:tr h="85079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Opprinn </a:t>
                      </a: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</a:t>
                      </a:r>
                      <a:b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Revidert </a:t>
                      </a:r>
                      <a:b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 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Konsekvens-justert </a:t>
                      </a: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 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anchor="b"/>
                </a:tc>
              </a:tr>
              <a:tr h="4056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 fordeling drift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-330 513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-327 308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-325 538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-323 482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-321 417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-320 752</a:t>
                      </a:r>
                    </a:p>
                  </a:txBody>
                  <a:tcPr marL="0" marR="0" marT="0" marB="0" anchor="b"/>
                </a:tc>
              </a:tr>
              <a:tr h="4056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FELLESUTGIFTER/-INNTEKTER</a:t>
                      </a:r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4056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Fellesområde inntekter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-1 173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-1 173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-1 236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-1 236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-1 236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-1 236</a:t>
                      </a:r>
                    </a:p>
                  </a:txBody>
                  <a:tcPr marL="0" marR="0" marT="0" marB="0" anchor="b"/>
                </a:tc>
              </a:tr>
              <a:tr h="65401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Fellesområdet diverse (</a:t>
                      </a:r>
                      <a:r>
                        <a:rPr lang="nb-NO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pensjon, tap fordringer)</a:t>
                      </a:r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5 075</a:t>
                      </a:r>
                    </a:p>
                  </a:txBody>
                  <a:tcPr marL="0" marR="0" marT="0" marB="0" anchor="b"/>
                </a:tc>
              </a:tr>
              <a:tr h="4056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Avskrivn</a:t>
                      </a:r>
                      <a:r>
                        <a:rPr lang="nb-NO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overføringer fra VAR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-4 064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-4 064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-4 618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-4 618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-4 618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-4 618</a:t>
                      </a:r>
                    </a:p>
                  </a:txBody>
                  <a:tcPr marL="0" marR="0" marT="0" marB="0" anchor="b"/>
                </a:tc>
              </a:tr>
              <a:tr h="4056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Fellesområde tilleggsbevilgninger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7 940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4 600</a:t>
                      </a:r>
                    </a:p>
                  </a:txBody>
                  <a:tcPr marL="0" marR="0" marT="0" marB="0" anchor="b"/>
                </a:tc>
              </a:tr>
              <a:tr h="4056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 felles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3 821</a:t>
                      </a:r>
                    </a:p>
                  </a:txBody>
                  <a:tcPr marL="0" marR="0" marT="0" marB="0" anchor="b"/>
                </a:tc>
              </a:tr>
              <a:tr h="4056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 VIRKSOMHETSOMRÅDENE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-327 600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-327 868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nb-NO" sz="15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-322 717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-320 661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-317 596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-316 931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62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400" b="1" dirty="0" smtClean="0"/>
              <a:t>Driftsbudsjettet – til virksomhetsområdene</a:t>
            </a:r>
            <a:endParaRPr lang="nb-NO" sz="34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459593"/>
              </p:ext>
            </p:extLst>
          </p:nvPr>
        </p:nvGraphicFramePr>
        <p:xfrm>
          <a:off x="457200" y="1417640"/>
          <a:ext cx="8229599" cy="4231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344"/>
                <a:gridCol w="810465"/>
                <a:gridCol w="810465"/>
                <a:gridCol w="810465"/>
                <a:gridCol w="810465"/>
                <a:gridCol w="810465"/>
                <a:gridCol w="810465"/>
                <a:gridCol w="810465"/>
              </a:tblGrid>
              <a:tr h="62584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VIRKSOMHETSOMRÅDER</a:t>
                      </a:r>
                    </a:p>
                    <a:p>
                      <a:pPr marL="0" algn="l" defTabSz="457200" rtl="0" eaLnBrk="1" fontAlgn="b" latinLnBrk="0" hangingPunct="1"/>
                      <a:endParaRPr lang="nb-NO" sz="12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Opprinnelig budsjett</a:t>
                      </a:r>
                      <a:br>
                        <a:rPr lang="nb-NO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Revidert </a:t>
                      </a:r>
                      <a:br>
                        <a:rPr lang="nb-NO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 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Konsekvens-justert budsjett 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 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Politisk virksomhet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3 343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Fellesadm</a:t>
                      </a:r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plan og næring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24 898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24 917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25 700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25 450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25 450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25 450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 Oppvekst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118 960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119 752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119 888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119 400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117 751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115 629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115 021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 helse, omsorg og sosial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134 836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133 704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127 544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129 767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129 767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129 767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129 767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Kultur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15 885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15 925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15 370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14 950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14 950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13 950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13 950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Kommunalteknikk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29 700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29 865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29 561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29 400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Avløp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Diverse Fond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Inn-Trøndelag Regnskap &amp; Lønn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 ansvarsområder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327 600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327 868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320 761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322 717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320 661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317 596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316 931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Regnskapsmessig merforbruk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nb-NO" sz="14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26920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driftsresultat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17 539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20 924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6 271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nb-NO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7 271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737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Fordeling på virksomhetene</a:t>
            </a:r>
            <a:endParaRPr lang="nb-NO" b="1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359291"/>
              </p:ext>
            </p:extLst>
          </p:nvPr>
        </p:nvGraphicFramePr>
        <p:xfrm>
          <a:off x="52081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957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Netto driftsresultat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7331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3024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Rente og avdragsspesifikasjon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232689"/>
              </p:ext>
            </p:extLst>
          </p:nvPr>
        </p:nvGraphicFramePr>
        <p:xfrm>
          <a:off x="930301" y="1518698"/>
          <a:ext cx="7164127" cy="4031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6462"/>
                <a:gridCol w="854582"/>
                <a:gridCol w="840321"/>
                <a:gridCol w="802022"/>
                <a:gridCol w="756964"/>
                <a:gridCol w="666850"/>
                <a:gridCol w="726926"/>
              </a:tblGrid>
              <a:tr h="825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Rente og avdragsspesifikasjon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Opprinn.</a:t>
                      </a:r>
                      <a:br>
                        <a:rPr lang="nb-NO" sz="1400" dirty="0">
                          <a:effectLst/>
                        </a:rPr>
                      </a:br>
                      <a:r>
                        <a:rPr lang="nb-NO" sz="1400" dirty="0">
                          <a:effectLst/>
                        </a:rPr>
                        <a:t>Budsjett 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 smtClean="0">
                          <a:effectLst/>
                        </a:rPr>
                        <a:t>2014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Revidert</a:t>
                      </a:r>
                      <a:br>
                        <a:rPr lang="nb-NO" sz="1400" dirty="0">
                          <a:effectLst/>
                        </a:rPr>
                      </a:br>
                      <a:r>
                        <a:rPr lang="nb-NO" sz="1400" dirty="0">
                          <a:effectLst/>
                        </a:rPr>
                        <a:t>budsjett 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2014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2015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2016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2017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2018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1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Budsjetterte netto finansutgifter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28 403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29 925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33 660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37 100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40 100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39 700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1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Netto renter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14 403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14 403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14 500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15 200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17 500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17 500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1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Minimumsavdrag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14 185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14 185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16 598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20 234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21 962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21 886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1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Avdrag utover minimum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2 815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4 975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5 302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2 366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238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314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1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Rentekompensasjon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3 582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3 582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3 846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3 939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3 985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4 011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1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VAR-kompensasjon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4 064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4 064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3 582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3 846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3 939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3 985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35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Renter og avdrag </a:t>
                      </a:r>
                      <a:r>
                        <a:rPr lang="nb-NO" sz="1400" dirty="0" err="1">
                          <a:effectLst/>
                        </a:rPr>
                        <a:t>ift</a:t>
                      </a:r>
                      <a:r>
                        <a:rPr lang="nb-NO" sz="1400" dirty="0">
                          <a:effectLst/>
                        </a:rPr>
                        <a:t>. skatt </a:t>
                      </a:r>
                      <a:br>
                        <a:rPr lang="nb-NO" sz="1400" dirty="0">
                          <a:effectLst/>
                        </a:rPr>
                      </a:br>
                      <a:r>
                        <a:rPr lang="nb-NO" sz="1400" dirty="0">
                          <a:effectLst/>
                        </a:rPr>
                        <a:t>og rammetilskudd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7,93 %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7,93 %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>
                          <a:effectLst/>
                        </a:rPr>
                        <a:t>9,49 %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10,46 %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>
                          <a:effectLst/>
                        </a:rPr>
                        <a:t>11,31 %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nb-NO" sz="1400" dirty="0" smtClean="0">
                          <a:effectLst/>
                        </a:rPr>
                        <a:t>12,09 %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326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Utvikling gjeld og avdrag på lån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2763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72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Netto renter og avdrag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1326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857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417"/>
            <a:ext cx="7772400" cy="938253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00406B"/>
                </a:solidFill>
              </a:rPr>
              <a:t>Tema/problemstillinger/grunnlag</a:t>
            </a:r>
            <a:endParaRPr lang="nb-NO" dirty="0">
              <a:solidFill>
                <a:srgbClr val="00406B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4543" y="1033670"/>
            <a:ext cx="7207857" cy="5001369"/>
          </a:xfrm>
        </p:spPr>
        <p:txBody>
          <a:bodyPr>
            <a:normAutofit/>
          </a:bodyPr>
          <a:lstStyle/>
          <a:p>
            <a:r>
              <a:rPr lang="nb-NO" b="1" dirty="0" smtClean="0"/>
              <a:t>Hovedproblemstillinger – hovedtema i samlingen:</a:t>
            </a:r>
            <a:endParaRPr lang="nb-NO" b="1" dirty="0" smtClean="0"/>
          </a:p>
          <a:p>
            <a:endParaRPr lang="nb-NO" b="1" dirty="0" smtClean="0"/>
          </a:p>
          <a:p>
            <a:pPr algn="l"/>
            <a:r>
              <a:rPr lang="nb-NO" b="1" dirty="0" smtClean="0"/>
              <a:t>Mandat Inn-Trøndelagssamarbeidet</a:t>
            </a:r>
          </a:p>
          <a:p>
            <a:pPr algn="l"/>
            <a:r>
              <a:rPr lang="nb-NO" b="1" dirty="0" smtClean="0"/>
              <a:t>Supplerende </a:t>
            </a:r>
            <a:r>
              <a:rPr lang="nb-NO" b="1" dirty="0" smtClean="0"/>
              <a:t>utredninger – alternativer</a:t>
            </a:r>
          </a:p>
          <a:p>
            <a:pPr algn="l"/>
            <a:r>
              <a:rPr lang="nb-NO" b="1" dirty="0" smtClean="0"/>
              <a:t>Prosessen videre – hovedtidsplan</a:t>
            </a:r>
          </a:p>
          <a:p>
            <a:pPr algn="l"/>
            <a:r>
              <a:rPr lang="nb-NO" b="1" dirty="0" smtClean="0"/>
              <a:t>Planlegging første folkemøte</a:t>
            </a:r>
            <a:endParaRPr lang="nb-NO" b="1" dirty="0" smtClean="0"/>
          </a:p>
          <a:p>
            <a:pPr algn="l"/>
            <a:endParaRPr lang="nb-NO" b="1" dirty="0" smtClean="0"/>
          </a:p>
          <a:p>
            <a:pPr algn="l"/>
            <a:endParaRPr lang="nb-NO" b="1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705" y="-234791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466041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/>
              <a:t>Utvikling</a:t>
            </a:r>
            <a:r>
              <a:rPr lang="en-US" sz="3400" b="1" dirty="0"/>
              <a:t> </a:t>
            </a:r>
            <a:r>
              <a:rPr lang="en-US" sz="3400" b="1" dirty="0" err="1"/>
              <a:t>langsiktig</a:t>
            </a:r>
            <a:r>
              <a:rPr lang="en-US" sz="3400" b="1" dirty="0"/>
              <a:t> </a:t>
            </a:r>
            <a:r>
              <a:rPr lang="en-US" sz="3400" b="1" dirty="0" err="1"/>
              <a:t>gjeld</a:t>
            </a:r>
            <a:r>
              <a:rPr lang="en-US" sz="3400" b="1" dirty="0"/>
              <a:t>, renter </a:t>
            </a:r>
            <a:r>
              <a:rPr lang="en-US" sz="3400" b="1" dirty="0" err="1"/>
              <a:t>og</a:t>
            </a:r>
            <a:r>
              <a:rPr lang="en-US" sz="3400" b="1" dirty="0"/>
              <a:t> </a:t>
            </a:r>
            <a:r>
              <a:rPr lang="en-US" sz="3400" b="1" dirty="0" err="1"/>
              <a:t>avdrag</a:t>
            </a:r>
            <a:r>
              <a:rPr lang="en-US" sz="3400" dirty="0"/>
              <a:t/>
            </a:r>
            <a:br>
              <a:rPr lang="en-US" sz="3400" dirty="0"/>
            </a:br>
            <a:endParaRPr lang="nb-NO" sz="34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766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404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Renter og avdrag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1853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082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Disposisjonsfond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5" y="1008404"/>
            <a:ext cx="8555455" cy="4875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519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Gjeldsutviklingen - disposisjonsfond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1061485"/>
              </p:ext>
            </p:extLst>
          </p:nvPr>
        </p:nvGraphicFramePr>
        <p:xfrm>
          <a:off x="1563052" y="1486895"/>
          <a:ext cx="6017895" cy="353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0120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Politisk styring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95031"/>
              </p:ext>
            </p:extLst>
          </p:nvPr>
        </p:nvGraphicFramePr>
        <p:xfrm>
          <a:off x="457199" y="1533825"/>
          <a:ext cx="8229601" cy="4055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4565"/>
                <a:gridCol w="1237732"/>
                <a:gridCol w="1130747"/>
                <a:gridCol w="1094537"/>
                <a:gridCol w="1257483"/>
                <a:gridCol w="1094537"/>
              </a:tblGrid>
              <a:tr h="337995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Politisk virksomhet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Forslag budsjett - økonomiplan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37995">
                <a:tc rowSpan="2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Funksjon</a:t>
                      </a:r>
                    </a:p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 i 1000 kr.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Øk.plan. Faste priser. Basis 2015</a:t>
                      </a: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01398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Opprinn.</a:t>
                      </a:r>
                      <a:b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</a:t>
                      </a:r>
                      <a:b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</a:t>
                      </a:r>
                      <a:b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44450" marR="44450" marT="0" marB="0" anchor="b"/>
                </a:tc>
              </a:tr>
              <a:tr h="337995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Ordfører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1 289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1 201</a:t>
                      </a:r>
                    </a:p>
                  </a:txBody>
                  <a:tcPr marL="44450" marR="44450" marT="0" marB="0" anchor="b"/>
                </a:tc>
              </a:tr>
              <a:tr h="337995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 Kommunestyret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1 064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889</a:t>
                      </a:r>
                    </a:p>
                  </a:txBody>
                  <a:tcPr marL="44450" marR="44450" marT="0" marB="0" anchor="b"/>
                </a:tc>
              </a:tr>
              <a:tr h="337995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1002 Valg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450" marR="44450" marT="0" marB="0" anchor="b"/>
                </a:tc>
              </a:tr>
              <a:tr h="337995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 Kontroll og revisjon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1 064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1 064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1 064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1 064</a:t>
                      </a:r>
                    </a:p>
                  </a:txBody>
                  <a:tcPr marL="44450" marR="44450" marT="0" marB="0" anchor="b"/>
                </a:tc>
              </a:tr>
              <a:tr h="337995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1800 Diverse råd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44450" marR="44450" marT="0" marB="0" anchor="b"/>
                </a:tc>
              </a:tr>
              <a:tr h="337995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3600 Naturforvaltning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4450" marR="44450" marT="0" marB="0" anchor="b"/>
                </a:tc>
              </a:tr>
              <a:tr h="337995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3 419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3 543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3 343</a:t>
                      </a: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778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 politisk virksomhet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Rammen reelt nedjustert </a:t>
            </a:r>
            <a:r>
              <a:rPr lang="nb-NO" dirty="0" err="1" smtClean="0"/>
              <a:t>pga</a:t>
            </a:r>
            <a:r>
              <a:rPr lang="nb-NO" dirty="0" smtClean="0"/>
              <a:t> kostnader til valg i 2015</a:t>
            </a:r>
          </a:p>
          <a:p>
            <a:r>
              <a:rPr lang="nb-NO" dirty="0" smtClean="0"/>
              <a:t>Reduksjon i antall kommunestyrerepresentanter fra 2016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5412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Fellesadm</a:t>
            </a:r>
            <a:r>
              <a:rPr lang="nb-NO" dirty="0" smtClean="0"/>
              <a:t>, service og IKT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60157"/>
              </p:ext>
            </p:extLst>
          </p:nvPr>
        </p:nvGraphicFramePr>
        <p:xfrm>
          <a:off x="524786" y="1289276"/>
          <a:ext cx="7649156" cy="4841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9346"/>
                <a:gridCol w="985962"/>
                <a:gridCol w="985962"/>
                <a:gridCol w="985962"/>
                <a:gridCol w="985962"/>
                <a:gridCol w="985962"/>
              </a:tblGrid>
              <a:tr h="2963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Ansvar 120 </a:t>
                      </a:r>
                      <a:r>
                        <a:rPr lang="nb-NO" sz="1300" dirty="0" err="1">
                          <a:effectLst/>
                        </a:rPr>
                        <a:t>sentraladm</a:t>
                      </a:r>
                      <a:r>
                        <a:rPr lang="nb-NO" sz="1300" dirty="0">
                          <a:effectLst/>
                        </a:rPr>
                        <a:t>, service og IKT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Forslag budsjett – økonomiplan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5620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Funksjon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Tall i 1000 kr.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Øk.plan. Faste priser. Basis 2015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5594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Oppr.</a:t>
                      </a:r>
                      <a:br>
                        <a:rPr lang="nb-NO" sz="1400" dirty="0">
                          <a:effectLst/>
                        </a:rPr>
                      </a:br>
                      <a:r>
                        <a:rPr lang="nb-NO" sz="1400" dirty="0">
                          <a:effectLst/>
                        </a:rPr>
                        <a:t>Budsjett</a:t>
                      </a:r>
                      <a:br>
                        <a:rPr lang="nb-NO" sz="1400" dirty="0">
                          <a:effectLst/>
                        </a:rPr>
                      </a:br>
                      <a:r>
                        <a:rPr lang="nb-NO" sz="1400" dirty="0">
                          <a:effectLst/>
                        </a:rPr>
                        <a:t>2014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Budsjett</a:t>
                      </a:r>
                      <a:br>
                        <a:rPr lang="nb-NO" sz="1400" dirty="0">
                          <a:effectLst/>
                        </a:rPr>
                      </a:br>
                      <a:r>
                        <a:rPr lang="nb-NO" sz="1400" dirty="0">
                          <a:effectLst/>
                        </a:rPr>
                        <a:t>2015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2016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2017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2018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1200 Administrasjon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7 587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9 087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6 635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6 635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6 635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1201 Personal og kompetanse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3 242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3 212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3 213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3 213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3 213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1202 Servicetorg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4 765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4 809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4 809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4 809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4 809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1203 IT-tjeneste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3 674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5 082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5 082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5 082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5 082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1806 Div. fellesutgifter (gruppeliv)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367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553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553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553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553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2010 Førskole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301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292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292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292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292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2020 Grunnskole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309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300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4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2420 Råd, veiledning og sos. foreb.arb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150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145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145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145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145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2421 Salg og skjenkebevilling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-80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-80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-80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-80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-80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2330 Annet forebyggende helsearbeid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8800 Finansiering - bruk av </a:t>
                      </a:r>
                      <a:r>
                        <a:rPr lang="nb-NO" sz="1300" dirty="0" err="1">
                          <a:effectLst/>
                        </a:rPr>
                        <a:t>disp.fond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-2 200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endParaRPr lang="nb-NO" sz="140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SUM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20 415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21 300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21 050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21 050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21 050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383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 </a:t>
            </a:r>
            <a:r>
              <a:rPr lang="nb-NO" dirty="0" err="1" smtClean="0"/>
              <a:t>fellesadm</a:t>
            </a:r>
            <a:r>
              <a:rPr lang="nb-NO" dirty="0" smtClean="0"/>
              <a:t>. Service og IKT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Økning i IKT-kostnader</a:t>
            </a:r>
          </a:p>
          <a:p>
            <a:r>
              <a:rPr lang="nb-NO" dirty="0" smtClean="0"/>
              <a:t>avlevering </a:t>
            </a:r>
            <a:r>
              <a:rPr lang="nb-NO" dirty="0"/>
              <a:t>av vårt </a:t>
            </a:r>
            <a:r>
              <a:rPr lang="nb-NO" dirty="0" smtClean="0"/>
              <a:t>papirarkiv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180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Plan, byggesak og oppmåling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555315"/>
              </p:ext>
            </p:extLst>
          </p:nvPr>
        </p:nvGraphicFramePr>
        <p:xfrm>
          <a:off x="1160890" y="1916265"/>
          <a:ext cx="6157485" cy="2683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0408"/>
                <a:gridCol w="590086"/>
                <a:gridCol w="590086"/>
                <a:gridCol w="493501"/>
                <a:gridCol w="521702"/>
                <a:gridCol w="521702"/>
              </a:tblGrid>
              <a:tr h="30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Plan. Byggesak. Oppmåling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Forslag budsjett - økonomiplan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0822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Funksjon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Tall i 1000 kr.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Øk.plan. Faste priser. Basis 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83405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Opprinn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budsjett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2014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Budsjett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Funksjon 3010 Plansaksbehandling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1273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1 291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1 291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1 291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1 291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Funksjon 3020 Byggesaksbehandling og eierseksjonering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Funksjon 3030 kart og oppmåling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SUM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1 336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1 350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1 350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1 350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1 350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882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Næring og miljø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3526"/>
              </p:ext>
            </p:extLst>
          </p:nvPr>
        </p:nvGraphicFramePr>
        <p:xfrm>
          <a:off x="457200" y="1653869"/>
          <a:ext cx="8229600" cy="2916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8714"/>
                <a:gridCol w="1068202"/>
                <a:gridCol w="1068202"/>
                <a:gridCol w="747248"/>
                <a:gridCol w="747248"/>
                <a:gridCol w="529986"/>
              </a:tblGrid>
              <a:tr h="311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Næring og miljø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Forslag budsjett - økonomiplan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9701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Funksjon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Tall i 1000 kr.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Øk.plan. Faste priser. Basis 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3733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Opprinn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budsjett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2014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Budsjett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7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3200 Kommunal næringsvirksomhet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7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3250 Tilrettelegging for næringslivet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1 105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1 151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1 151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1 151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1 151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7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3290 Landbr.forvaltn. og -basert næringsutvikling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1 493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1 462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1 462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1 462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1 462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7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3600 Naturforvaltning og friluftsliv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429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420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420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420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420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7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3601 Viltforvaltning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7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SUM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3 050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3 050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3 050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3 050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3 050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77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Sesjon 1	- foreløpige gjennomganger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Regjeringens verktøykasse – en oppdatering.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Vår interne modell 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Utkast mandat Inn-Trøndelagssamarbeidet – en første gjennomgang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9139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Oppvekst. Skoler og barnehager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64052"/>
              </p:ext>
            </p:extLst>
          </p:nvPr>
        </p:nvGraphicFramePr>
        <p:xfrm>
          <a:off x="457200" y="1669775"/>
          <a:ext cx="8229601" cy="3170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894"/>
                <a:gridCol w="1145560"/>
                <a:gridCol w="1091245"/>
                <a:gridCol w="954634"/>
                <a:gridCol w="954634"/>
                <a:gridCol w="954634"/>
              </a:tblGrid>
              <a:tr h="27399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Oppvekst. Skole og barnehager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Forslag budsjett - økonomiplan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63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Øk.plan. Faste priser. Basis 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80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Tall i 1000 kr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Opprinn.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Budsjett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2014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Budsjett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3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2010 Førskole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38 820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39 619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39 619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39 619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39 619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3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2020 Grunnskole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71 549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70 938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70 938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70 938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70 938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3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2110 Styrket tilbud barnehage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3 880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3 916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3 916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3 916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3 916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3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2130 Voksenopplæring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748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754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754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754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754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3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2150 Skolefritidsordning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1 304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1 321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1 321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1 321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1 321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3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2230 Skoleskyss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2 660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2 853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2 853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2 853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2 853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3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Rammeendring økonomiplan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-1 890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-3 772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-4 380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3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Netto driftsramme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118 960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119 400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117 511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115 629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115 021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132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Tiltak oppvekst, skole og barnehage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Stor </a:t>
            </a:r>
            <a:r>
              <a:rPr lang="nb-NO" dirty="0"/>
              <a:t>økning i tilskudd til de ikke-kommunale barnehagene i 2015 på anslagsvis 1,3 mill. kroner nominelt </a:t>
            </a:r>
            <a:endParaRPr lang="nb-NO" dirty="0" smtClean="0"/>
          </a:p>
          <a:p>
            <a:r>
              <a:rPr lang="nb-NO" dirty="0"/>
              <a:t>Leksehjelp tilbys fra høsten 2014 til elever i 4.-7.klasse. </a:t>
            </a:r>
            <a:r>
              <a:rPr lang="nb-NO" dirty="0" smtClean="0"/>
              <a:t>Kostnad avhengig av bruk av pedagog eller fagarbeider</a:t>
            </a:r>
          </a:p>
          <a:p>
            <a:r>
              <a:rPr lang="nb-NO" dirty="0" smtClean="0"/>
              <a:t>Kostnader til tiltak via oppvekstprogrammet – leseopplæring og regning (skole) og danseskjema (barnehage) – kr 70000 finansieres ved fond. Frikjøp av lærere?</a:t>
            </a:r>
          </a:p>
          <a:p>
            <a:r>
              <a:rPr lang="nb-NO" dirty="0" smtClean="0"/>
              <a:t>Kostnader til skoleskyss øker med ca. 170.000 </a:t>
            </a:r>
            <a:r>
              <a:rPr lang="nb-NO" dirty="0"/>
              <a:t>kroner</a:t>
            </a:r>
            <a:endParaRPr lang="nb-NO" dirty="0" smtClean="0"/>
          </a:p>
          <a:p>
            <a:r>
              <a:rPr lang="nb-NO" dirty="0" smtClean="0"/>
              <a:t>Innstrammingsbehov ca. 2 mill. i 2015  - ca. 3 årsverk.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4870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Bistand og omsorg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13508"/>
              </p:ext>
            </p:extLst>
          </p:nvPr>
        </p:nvGraphicFramePr>
        <p:xfrm>
          <a:off x="457200" y="1417639"/>
          <a:ext cx="8229600" cy="3970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5936"/>
                <a:gridCol w="992689"/>
                <a:gridCol w="944947"/>
                <a:gridCol w="778676"/>
                <a:gridCol w="778676"/>
                <a:gridCol w="778676"/>
              </a:tblGrid>
              <a:tr h="31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Bistand og omsorg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Forslag budsjett - økonomiplan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480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Funksjon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Tall i 1000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Øk.plan. Faste priser. Basis 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6844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Opprinn. 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budsjett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2014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Budsjett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1200 Administrasjon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1 612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1 563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1 563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1 563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1 563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2340 Aktivisering eldre funksj.hemmede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4 209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2530 Institusjon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36 006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33 442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33 558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33 558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33 558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2531 Kjøkken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3 570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3 729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3 529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3 529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3 529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2532 Vaskeri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1 064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2 211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2 311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2 311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2 311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2540 Hjemmetjenesten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24 762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26 388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26 388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26 388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26 388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2541 Hjemmehjelp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2 538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2 849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2 849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2 849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2 849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2543 Bistand funksjonshemmede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13 029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14 285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14 169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14 169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14 169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2550 Medfinansiering somatisk tjenester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8 076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0000 Dummy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-354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SUM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94 512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88 367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88 367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88 367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88 367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698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Institusjon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r>
              <a:rPr lang="nb-NO" dirty="0" smtClean="0"/>
              <a:t>Antall sykehjemsplasser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Dekningsgrad</a:t>
            </a:r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78333"/>
              </p:ext>
            </p:extLst>
          </p:nvPr>
        </p:nvGraphicFramePr>
        <p:xfrm>
          <a:off x="690065" y="1852653"/>
          <a:ext cx="5090533" cy="838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4852"/>
                <a:gridCol w="2545681"/>
              </a:tblGrid>
              <a:tr h="37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100" dirty="0">
                          <a:effectLst/>
                        </a:rPr>
                        <a:t>Sykehjem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100">
                          <a:effectLst/>
                        </a:rPr>
                        <a:t>Antall plasser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100">
                          <a:effectLst/>
                        </a:rPr>
                        <a:t>Mosvik sykehjem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100">
                          <a:effectLst/>
                        </a:rPr>
                        <a:t>20 plasser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100">
                          <a:effectLst/>
                        </a:rPr>
                        <a:t>Inderøyheimen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100" dirty="0">
                          <a:effectLst/>
                        </a:rPr>
                        <a:t>40 plasser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100" dirty="0">
                          <a:effectLst/>
                        </a:rPr>
                        <a:t>Sum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100" dirty="0">
                          <a:effectLst/>
                        </a:rPr>
                        <a:t>60 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98905"/>
              </p:ext>
            </p:extLst>
          </p:nvPr>
        </p:nvGraphicFramePr>
        <p:xfrm>
          <a:off x="690065" y="3558595"/>
          <a:ext cx="6148056" cy="2062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0454"/>
                <a:gridCol w="851044"/>
                <a:gridCol w="661626"/>
                <a:gridCol w="661626"/>
                <a:gridCol w="760337"/>
                <a:gridCol w="682969"/>
              </a:tblGrid>
              <a:tr h="221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2020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2025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2030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Antall eldre 80+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311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311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334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406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545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61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Antall plasser med HDO	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0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Næss bofellesskap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22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22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22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22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22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Omsorgsboliger Inderøyheimen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61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Institusjonsplasser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0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Inderøyheimen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40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32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32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32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32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Mosvik sykehjem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Sum heldøgns plasser (HDO)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102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94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94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94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94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Dekningsgrad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32,8%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30,2%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28,1%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23,2%</a:t>
                      </a:r>
                      <a:endParaRPr lang="nb-NO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17,3%</a:t>
                      </a:r>
                      <a:endParaRPr lang="nb-NO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4650" y="3089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27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 bistand og omsorg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Aktivisering eldre og funksjonshemmede – aktivisering AE-tilbud (Flyndra AS) reduksjon kr 200 000</a:t>
            </a:r>
          </a:p>
          <a:p>
            <a:r>
              <a:rPr lang="nb-NO" dirty="0" smtClean="0"/>
              <a:t>Institusjon – kapasiteten reduseres med 8 sykehjemsplasser</a:t>
            </a:r>
          </a:p>
          <a:p>
            <a:r>
              <a:rPr lang="nb-NO" dirty="0" smtClean="0"/>
              <a:t>Hjemmetjenesten – reduksjon 0,6 årsverk i hjemmehjelp og merkantil </a:t>
            </a:r>
          </a:p>
          <a:p>
            <a:r>
              <a:rPr lang="nb-NO" dirty="0" smtClean="0"/>
              <a:t>Bistand funksjonshemmede – økning i ressurskrevende tjenester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7695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Helse, rehabilitering og barnevern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37893"/>
              </p:ext>
            </p:extLst>
          </p:nvPr>
        </p:nvGraphicFramePr>
        <p:xfrm>
          <a:off x="739473" y="1600196"/>
          <a:ext cx="7521933" cy="3825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7052"/>
                <a:gridCol w="1719966"/>
                <a:gridCol w="968626"/>
                <a:gridCol w="688763"/>
                <a:gridCol w="688763"/>
                <a:gridCol w="688763"/>
              </a:tblGrid>
              <a:tr h="291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Helse, rehabilitering og barnevern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Forslag budsjett - økonomiplan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3323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Funksjon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Tall i 1000 kr.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Opprinn.</a:t>
                      </a:r>
                      <a:br>
                        <a:rPr lang="nb-NO" sz="1000" dirty="0">
                          <a:effectLst/>
                        </a:rPr>
                      </a:br>
                      <a:r>
                        <a:rPr lang="nb-NO" sz="1000" dirty="0">
                          <a:effectLst/>
                        </a:rPr>
                        <a:t>Budsjett</a:t>
                      </a:r>
                      <a:br>
                        <a:rPr lang="nb-NO" sz="1000" dirty="0">
                          <a:effectLst/>
                        </a:rPr>
                      </a:br>
                      <a:r>
                        <a:rPr lang="nb-NO" sz="1000" dirty="0">
                          <a:effectLst/>
                        </a:rPr>
                        <a:t>2014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Øk.plan. Faste priser. Basis 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4489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Budsjett</a:t>
                      </a:r>
                      <a:endParaRPr lang="nb-NO" sz="11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656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1200 Administrasjon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817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805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805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805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805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2320 Forebygging, helsestasjon, skolehelsetj.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3 167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3 449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3 449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3 449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3 449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2330 Annet forebyggende helsearbeid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529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811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811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811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811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2340 Aktivisering eldre og funksjonshemmede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1 832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1 692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1 692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1 692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1 692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2410 Legetjenesten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4 840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4 610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4 610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4 610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4 610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2411 Rehabilitering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3 317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3 310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3 310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3 310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3 310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2430 Tilbud til personer med rusproblemer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937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975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975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975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975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2440 Barnevernstjenesten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3 943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3 782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3 782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3 782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3 782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2510 Barneverntiltak i familien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811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773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773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773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773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2520 Barneverntiltak utenfor familien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10 966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11 135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11 135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11 135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11 135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2544 Psykisk helse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2 066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2 058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2 058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2 058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2 058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Sum netto driftsutgifter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33 225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33 400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33 400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33 400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33 400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63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Tiltak helse, </a:t>
            </a:r>
            <a:r>
              <a:rPr lang="nb-NO" b="1" dirty="0" err="1" smtClean="0"/>
              <a:t>rehab</a:t>
            </a:r>
            <a:r>
              <a:rPr lang="nb-NO" b="1" dirty="0" smtClean="0"/>
              <a:t> og barnevern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2800" b="1" dirty="0"/>
              <a:t>Dagtilbudene</a:t>
            </a:r>
            <a:r>
              <a:rPr lang="nb-NO" sz="2800" dirty="0"/>
              <a:t> må drives uten innleie av ferievikarer og 0,20 % årsverk fjernes, </a:t>
            </a:r>
          </a:p>
          <a:p>
            <a:pPr lvl="0"/>
            <a:r>
              <a:rPr lang="nb-NO" sz="2800" b="1" dirty="0"/>
              <a:t>Barnevern</a:t>
            </a:r>
            <a:r>
              <a:rPr lang="nb-NO" sz="2800" dirty="0"/>
              <a:t>; redusert kjøp av tjenester og redusert bruk av overtid. Inntekten/egenandeler/takster på fastlege er økt. I tillegg er det en økning av ressurs til helsesøster på 50 % stilling - knyttet til på helsestasjonen.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411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NAV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84664"/>
              </p:ext>
            </p:extLst>
          </p:nvPr>
        </p:nvGraphicFramePr>
        <p:xfrm>
          <a:off x="457200" y="1335820"/>
          <a:ext cx="8229600" cy="4127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4385"/>
                <a:gridCol w="1244316"/>
                <a:gridCol w="1244316"/>
                <a:gridCol w="878921"/>
                <a:gridCol w="878921"/>
                <a:gridCol w="628741"/>
              </a:tblGrid>
              <a:tr h="433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NAV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Forslag budsjett - økonomiplan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133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Funksjon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Tall i 1000 kr.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Øk.plan. Faste priser. Basis 2015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8008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Opprinn</a:t>
                      </a:r>
                      <a:br>
                        <a:rPr lang="nb-NO" sz="1400" dirty="0">
                          <a:effectLst/>
                        </a:rPr>
                      </a:br>
                      <a:r>
                        <a:rPr lang="nb-NO" sz="1400" dirty="0">
                          <a:effectLst/>
                        </a:rPr>
                        <a:t>budsjett</a:t>
                      </a:r>
                      <a:br>
                        <a:rPr lang="nb-NO" sz="1400" dirty="0">
                          <a:effectLst/>
                        </a:rPr>
                      </a:br>
                      <a:r>
                        <a:rPr lang="nb-NO" sz="1400" dirty="0">
                          <a:effectLst/>
                        </a:rPr>
                        <a:t>2014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Budsjett</a:t>
                      </a:r>
                      <a:br>
                        <a:rPr lang="nb-NO" sz="1400" dirty="0">
                          <a:effectLst/>
                        </a:rPr>
                      </a:br>
                      <a:r>
                        <a:rPr lang="nb-NO" sz="1400" dirty="0">
                          <a:effectLst/>
                        </a:rPr>
                        <a:t>2015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2016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2017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2018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Funksjon 2420 Råd og veiledning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2 022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2 062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2 062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2 062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2 062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Funksjon 2810 Øk. Soshjelp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2 528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3 238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3 238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3 238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3 238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Funksjon 2760 KVP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1 400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1 400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1 400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1 400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1 400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Funksjon 2430 Rus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150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200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Funksjon 2730 VTA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1 000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1 100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1 100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1 100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1 100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SUM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7 100</a:t>
                      </a:r>
                      <a:endParaRPr lang="nb-NO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8 000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8 000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8 000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8 000</a:t>
                      </a:r>
                      <a:endParaRPr lang="nb-NO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986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Kultur og fritid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628473"/>
              </p:ext>
            </p:extLst>
          </p:nvPr>
        </p:nvGraphicFramePr>
        <p:xfrm>
          <a:off x="771275" y="1008400"/>
          <a:ext cx="8014917" cy="4676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633"/>
                <a:gridCol w="950878"/>
                <a:gridCol w="950878"/>
                <a:gridCol w="920176"/>
                <a:gridCol w="920176"/>
                <a:gridCol w="920176"/>
              </a:tblGrid>
              <a:tr h="676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Funksjon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Tall i 1000 kr.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Oppr.</a:t>
                      </a:r>
                      <a:br>
                        <a:rPr lang="nb-NO" sz="1300" dirty="0">
                          <a:effectLst/>
                        </a:rPr>
                      </a:br>
                      <a:r>
                        <a:rPr lang="nb-NO" sz="1300" dirty="0">
                          <a:effectLst/>
                        </a:rPr>
                        <a:t>Budsjett 2014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Budsjett</a:t>
                      </a:r>
                      <a:br>
                        <a:rPr lang="nb-NO" sz="1300" dirty="0">
                          <a:effectLst/>
                        </a:rPr>
                      </a:br>
                      <a:r>
                        <a:rPr lang="nb-NO" sz="1300" dirty="0">
                          <a:effectLst/>
                        </a:rPr>
                        <a:t>2015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2016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2017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2018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1200 Administrasjon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816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616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616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616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616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2021 Den kulturelle – spaserst/skolesekk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127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303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303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303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303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2310 Aktivitetstilbud barn og unge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771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552*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552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552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552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2330 Annet forebyggende helsearbeid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315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120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2340 Aktivitet/servise eldre/funksjonsh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398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398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398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398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398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3600 Naturforvaltning og friluftsliv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274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3650 Kulturminnevern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6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6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6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6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6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3700 Bibliotek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1 453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1 459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1 459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1 459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1 459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3750 Museer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1 165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1 165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1 165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165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165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3770 Kunstformidling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725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725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725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725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725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3800 Idrett og tilskudd andres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181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181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181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181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181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3830 Musikk og kulturskoler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2 650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2 758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2 758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2 758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2 758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3850 Andre kulturaktiviteter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2 095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1 757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1 757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1 757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1 757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3900 Den norske kirke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4 789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4 789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4 789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4 789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4 789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3920 Andre religiøse formål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120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120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120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SUM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15 885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14 950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14 950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13 950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13 950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750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5616" y="87464"/>
            <a:ext cx="7971183" cy="604299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Fordeling tilskudd Kultur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1139"/>
              </p:ext>
            </p:extLst>
          </p:nvPr>
        </p:nvGraphicFramePr>
        <p:xfrm>
          <a:off x="612251" y="636099"/>
          <a:ext cx="7879741" cy="5311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195"/>
                <a:gridCol w="2318066"/>
                <a:gridCol w="709822"/>
                <a:gridCol w="709822"/>
                <a:gridCol w="709822"/>
                <a:gridCol w="738241"/>
                <a:gridCol w="2026773"/>
              </a:tblGrid>
              <a:tr h="14564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Budsjett 2015 - spesifikasjon tilskudd og overføringer, kultur, kirke og livssyn. Budsjettert under 410 Kultur og informasjon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31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Funksjon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Fordeling tilskudd 2012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Fordeling</a:t>
                      </a:r>
                      <a:br>
                        <a:rPr lang="nb-NO" sz="700">
                          <a:effectLst/>
                        </a:rPr>
                      </a:br>
                      <a:r>
                        <a:rPr lang="nb-NO" sz="700">
                          <a:effectLst/>
                        </a:rPr>
                        <a:t>tilskudd 2013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Fordeling tilskudd 2014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Fordeling </a:t>
                      </a:r>
                      <a:br>
                        <a:rPr lang="nb-NO" sz="700">
                          <a:effectLst/>
                        </a:rPr>
                      </a:br>
                      <a:r>
                        <a:rPr lang="nb-NO" sz="700">
                          <a:effectLst/>
                        </a:rPr>
                        <a:t>tilskudd 2015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 Kommentar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2310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Tilskudd E@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270 000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300 000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300 000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300 000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 Samme tilskudd som i 2014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2310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Tilskudd Barn og ungdom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56 000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56 000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56 000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56 000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Sum funksjon 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326 000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356 000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356 000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356 000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2330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Aktivisering av eldre og </a:t>
                      </a:r>
                      <a:r>
                        <a:rPr lang="nb-NO" sz="700" dirty="0" err="1">
                          <a:effectLst/>
                        </a:rPr>
                        <a:t>funksjonshemm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396 000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396 000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400 000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398 000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Sum funksjon 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396 000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396 000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400 000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398 000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3750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Museums-  og historielag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27 000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27 000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27 000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27 000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3750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Mosviktun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 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27 000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27 000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27 000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3750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Bygdebok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40 000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1 000 000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1 000 000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 Rebudsjettering Investering 2012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3750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Jekta Pauline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70 000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70 000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70 000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Sum funksjon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97 000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124 000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1 124 000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1 124 000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3770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musikkkorg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40 000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35 000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35 000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35 000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272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3770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Soddjazz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50 000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50 000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50 000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 Forutsettes støttet gjennom MINT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3770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SNK (Nils Aaas Kunstverksted)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215 000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235 000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235 000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261 000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 Tilskudd til prosjekt kr 26.000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Sum funksjon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305 000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320 000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320 000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296 000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3800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idrett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138 000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138 000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138 000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138 000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Sum funksjon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138 000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138 000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138 000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138 000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3850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Aktivitetstilskudd Barn og Unge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110 000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110 000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110 000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110 000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3850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Aktivitetstilskudd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68 000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68 000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68 000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68 000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3850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samfunnshus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22 000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22 000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22 000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22 000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3850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andre org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20 000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3850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 Inderøysommer/MNK - kurs mv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100 000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100 000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100 000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70 000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 Red med kr 30.000 fra 2014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3850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Inderøy kulturhus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490 000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500 000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515 000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500 000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 Red kr 15.000 fra 2014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3850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Sandvollan samfunnshus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25 000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25 000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3850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større arrangement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900 000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660 000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465 000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 Red med 145.ooo fra 2014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3850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Røra samfunnshus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240 000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250 000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250 000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150 000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 Red med kr 75000,-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3850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anlegg/kulturbygg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100 000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80 000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80 000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80 000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Sum funksjon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1 150 000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2 050 000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1 850 000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1 510 000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Sum kulturtilskudd budsjettert 410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2 412 000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3 384 000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4 188 000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3 822 000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3900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Den norske kirke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4 495 000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4 745 000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4 764 000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4 764 000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 Uendret nominelt 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3900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Tilskudd orgelkonsulent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25 000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25 000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25 000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3920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Andre religiøse formål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120 000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120 000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120 000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120 000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  <a:tr h="14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Sum tilskudd kirke og religiøse formål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4 640 000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4 890 000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4 909 000</a:t>
                      </a:r>
                      <a:endParaRPr lang="nb-NO" sz="7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4 884 000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 </a:t>
                      </a:r>
                      <a:endParaRPr lang="nb-NO" sz="7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9325" marR="293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72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Sesjon 2  16.00	– 18.00</a:t>
            </a:r>
            <a:br>
              <a:rPr lang="nb-NO" dirty="0" smtClean="0"/>
            </a:br>
            <a:r>
              <a:rPr lang="nb-NO" dirty="0" smtClean="0"/>
              <a:t>Eksterne bidragsytere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-	Fylkesmannen v/Trude Mathisen – om 	</a:t>
            </a:r>
            <a:r>
              <a:rPr lang="nb-NO" dirty="0" err="1" smtClean="0"/>
              <a:t>prossess</a:t>
            </a:r>
            <a:r>
              <a:rPr lang="nb-NO" dirty="0" smtClean="0"/>
              <a:t> og kriterier</a:t>
            </a:r>
          </a:p>
          <a:p>
            <a:pPr marL="0" indent="0">
              <a:buNone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Jostein Grimstad(Verdal), Kai Terje (Leksvik) og Anders Haraldsen, Inn-Trøndelag</a:t>
            </a:r>
          </a:p>
          <a:p>
            <a:pPr lvl="1">
              <a:buFontTx/>
              <a:buChar char="-"/>
            </a:pPr>
            <a:r>
              <a:rPr lang="nb-NO" dirty="0" smtClean="0"/>
              <a:t>Inderøy og ulike retningsperspektiver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-  Spørsmål og refleksjoner i plenum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7237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Kommunalteknikk og eiendom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6" y="1258888"/>
            <a:ext cx="884817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559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Selvkostområdet vann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67139"/>
              </p:ext>
            </p:extLst>
          </p:nvPr>
        </p:nvGraphicFramePr>
        <p:xfrm>
          <a:off x="1042891" y="1357375"/>
          <a:ext cx="6653972" cy="3015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259"/>
                <a:gridCol w="858111"/>
                <a:gridCol w="764932"/>
                <a:gridCol w="963569"/>
                <a:gridCol w="688367"/>
                <a:gridCol w="688367"/>
                <a:gridCol w="688367"/>
              </a:tblGrid>
              <a:tr h="431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Selvkostområdet VANN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Økonomiplan - faste priser Basis 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522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Regnskap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Budsjett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Budsjett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2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Driftskostnader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6937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5919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7567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7806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8053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8308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2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Kalkulerte kapitalkostnader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2695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2466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2544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2708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2810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2927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2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Indirekte kostnader 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278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288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312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324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2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Sum årskostnad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9898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8385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10399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10813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11175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11560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2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Inntekter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8498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8385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10399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11690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11636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12037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2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Avsetn(-)/bruk av (+) fond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+1296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-876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-462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-274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7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Netto driftsutgifter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966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Selvkostområdet avløp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23853"/>
              </p:ext>
            </p:extLst>
          </p:nvPr>
        </p:nvGraphicFramePr>
        <p:xfrm>
          <a:off x="652463" y="1820863"/>
          <a:ext cx="8039100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Dokument" r:id="rId4" imgW="9014715" imgH="2930569" progId="Word.Document.12">
                  <p:embed/>
                </p:oleObj>
              </mc:Choice>
              <mc:Fallback>
                <p:oleObj name="Dokument" r:id="rId4" imgW="9014715" imgH="29305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2463" y="1820863"/>
                        <a:ext cx="8039100" cy="260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141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Investeringer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5950"/>
              </p:ext>
            </p:extLst>
          </p:nvPr>
        </p:nvGraphicFramePr>
        <p:xfrm>
          <a:off x="457200" y="1367632"/>
          <a:ext cx="8229599" cy="4310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0132"/>
                <a:gridCol w="1070062"/>
                <a:gridCol w="791846"/>
                <a:gridCol w="791846"/>
                <a:gridCol w="793492"/>
                <a:gridCol w="796784"/>
                <a:gridCol w="905437"/>
              </a:tblGrid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Forslag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Økonomiplan 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budsjett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Sum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Invest.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7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øk-plan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2019-2022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Total investering/Utlån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187 805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103 020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27 900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21 350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340 075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181 750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Tilbakebetaling lån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Investeringsfond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Disposisjonsfond/næringsfond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-1 200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-1 200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-1 200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-1 200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-4 800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-4 800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Egenfinansiering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Tilskudd/statstilskudd/fylkeskommune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-22 600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-10 500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-33 100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-2 500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Dekkes av mva-komp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-29 581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-17 294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-2 812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-2 318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-52 005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-22 000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Inntekter fra salg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-3 200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-1 500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-3 500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-5 500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-13 700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-6 000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Netto lånebehov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131 224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72 526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20 388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12 332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236 470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146 450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Låneopptak startlån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-2 000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-4 000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-4 000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-4 000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-14 000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-16 000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Koor. Lånebehov eks startlån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129 224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68 526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16 388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8 332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222 470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130 450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Ubrukte lånemidler 1.1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  <a:latin typeface="Cambri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Korrigert netto lånebehov (inkl VAR)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129 224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68 526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16 388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8 332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220 255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130 450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Lånebehov VAR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-12 100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-8 400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-5 940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-5 000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-31 440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-32 000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Korr Lånebehov eks VAR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117 124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60 126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10 448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3 332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188 815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98 450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633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Investeringer </a:t>
            </a:r>
            <a:r>
              <a:rPr lang="nb-NO" dirty="0" err="1" smtClean="0"/>
              <a:t>fellesadm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52434"/>
              </p:ext>
            </p:extLst>
          </p:nvPr>
        </p:nvGraphicFramePr>
        <p:xfrm>
          <a:off x="954158" y="1677724"/>
          <a:ext cx="6495662" cy="2728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626"/>
                <a:gridCol w="632797"/>
                <a:gridCol w="577615"/>
                <a:gridCol w="577615"/>
                <a:gridCol w="577615"/>
                <a:gridCol w="580482"/>
                <a:gridCol w="667912"/>
              </a:tblGrid>
              <a:tr h="46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Forslag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Økonomiplan 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budsjett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Sum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Invest.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46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Administrasjon m.v.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2015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2016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2017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2018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øk-plan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2019-2022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IKT-prosjekter - sum investering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1620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1700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1700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1700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6720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7000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Inderøy rådhus III - inkl. omb. NAV 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640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894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Investeringer Oppvekst og kultur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19982"/>
              </p:ext>
            </p:extLst>
          </p:nvPr>
        </p:nvGraphicFramePr>
        <p:xfrm>
          <a:off x="588398" y="1008403"/>
          <a:ext cx="7704812" cy="4619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0520"/>
                <a:gridCol w="995608"/>
                <a:gridCol w="778134"/>
                <a:gridCol w="625945"/>
                <a:gridCol w="627666"/>
                <a:gridCol w="713646"/>
                <a:gridCol w="783293"/>
              </a:tblGrid>
              <a:tr h="27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Forslag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budsjett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Økonomiplan 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Sum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Invest.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5847">
                <a:tc>
                  <a:txBody>
                    <a:bodyPr/>
                    <a:lstStyle/>
                    <a:p>
                      <a:endParaRPr lang="nb-NO" sz="12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smtClean="0">
                          <a:effectLst/>
                        </a:rPr>
                        <a:t>2015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2016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2017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2018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øk-plan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2019-2022</a:t>
                      </a:r>
                      <a:endParaRPr lang="nb-NO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5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Inderøy oppvekst og kultursenter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119000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29000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148000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Sakshaug kirke - orgel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2600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2600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2600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7800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Sakshaug gamle kirke - mur mot veg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Sandv. b.hg. - tilbygg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11450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13450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Nils Aas kunstverksted - utvidelse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500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500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Inderøy idrettspark - nytt dekke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2300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2300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Salberg krk - oppgradering kirkebygg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500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500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Inderøy kulturhus - nytt amfi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Idrettsanlegg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6000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Energiøkonomisering i kirkebygg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250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250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1950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Røra skole -arbeidsplasser ansatte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Røra skole - tilrettelegging uteområde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500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500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Generelt - skoleombygging</a:t>
                      </a:r>
                      <a:endParaRPr lang="nb-NO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15000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184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Investeringer helse, bistand og omsorg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3" y="1153683"/>
            <a:ext cx="8327525" cy="46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417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Investeringer veg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21636"/>
              </p:ext>
            </p:extLst>
          </p:nvPr>
        </p:nvGraphicFramePr>
        <p:xfrm>
          <a:off x="850790" y="1153696"/>
          <a:ext cx="7076659" cy="5386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6038"/>
                <a:gridCol w="802545"/>
                <a:gridCol w="665645"/>
                <a:gridCol w="665645"/>
                <a:gridCol w="666465"/>
                <a:gridCol w="669746"/>
                <a:gridCol w="770575"/>
              </a:tblGrid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Veg og annen infrastruktur </a:t>
                      </a:r>
                      <a:endParaRPr lang="nb-NO" sz="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Forslag</a:t>
                      </a:r>
                      <a:endParaRPr lang="nb-NO" sz="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Økonomiplan </a:t>
                      </a:r>
                      <a:endParaRPr lang="nb-NO" sz="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</a:tr>
              <a:tr h="345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 </a:t>
                      </a:r>
                      <a:endParaRPr lang="nb-NO" sz="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 </a:t>
                      </a:r>
                      <a:endParaRPr lang="nb-NO" sz="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budsjett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2015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2016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2017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2018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Sum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øk-plan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 err="1">
                          <a:effectLst/>
                        </a:rPr>
                        <a:t>Invest</a:t>
                      </a:r>
                      <a:r>
                        <a:rPr lang="nb-NO" sz="1300" dirty="0">
                          <a:effectLst/>
                        </a:rPr>
                        <a:t>.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2019-2022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Eiendom - </a:t>
                      </a:r>
                      <a:r>
                        <a:rPr lang="nb-NO" sz="1200" dirty="0" err="1">
                          <a:effectLst/>
                        </a:rPr>
                        <a:t>opprustn</a:t>
                      </a:r>
                      <a:r>
                        <a:rPr lang="nb-NO" sz="1200" dirty="0">
                          <a:effectLst/>
                        </a:rPr>
                        <a:t> generelt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4030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2900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2000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10930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8000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Utbygging/boligtomter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Sandvollan - Langåsen boligfelt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4570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4570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Lillesund</a:t>
                      </a:r>
                      <a:r>
                        <a:rPr lang="nb-NO" sz="1200" dirty="0">
                          <a:effectLst/>
                        </a:rPr>
                        <a:t> - tilrettelegging/salg av tomter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400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400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Industriområde Lensmyra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2000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1900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8900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4000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Industriområde </a:t>
                      </a:r>
                      <a:r>
                        <a:rPr lang="nb-NO" sz="1200" dirty="0" err="1">
                          <a:effectLst/>
                        </a:rPr>
                        <a:t>Sundsøya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1800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Kjerknesvågen 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Opparbeidelse av næringsarealer/bygg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23000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Inderøy 2020 - stedsutvikling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Straumen - sentrumsutvikling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2600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2600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Mosvik sentrum - stedsutvikling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780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780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Annen stedsutvikling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1000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Vei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Forsterkning/dekkelegging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4000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4650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8650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Røra/</a:t>
                      </a:r>
                      <a:r>
                        <a:rPr lang="nb-NO" sz="1200" dirty="0" err="1">
                          <a:effectLst/>
                        </a:rPr>
                        <a:t>Flaget</a:t>
                      </a:r>
                      <a:r>
                        <a:rPr lang="nb-NO" sz="1200" dirty="0">
                          <a:effectLst/>
                        </a:rPr>
                        <a:t>. </a:t>
                      </a:r>
                      <a:r>
                        <a:rPr lang="nb-NO" sz="1200" dirty="0" err="1">
                          <a:effectLst/>
                        </a:rPr>
                        <a:t>Stoppeplass</a:t>
                      </a:r>
                      <a:r>
                        <a:rPr lang="nb-NO" sz="1200" dirty="0">
                          <a:effectLst/>
                        </a:rPr>
                        <a:t>/informasjon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160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160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Sakshaugvegen og Vennalivegen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185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185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G/S-veg Lyngstad skole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3400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5400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Oppgradering kommunale bruer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150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150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150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450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6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Ny lastebil (70 %)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1260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1260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  <a:tr h="14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Kommunal veg </a:t>
                      </a:r>
                      <a:r>
                        <a:rPr lang="nb-NO" sz="1200" dirty="0" err="1">
                          <a:effectLst/>
                        </a:rPr>
                        <a:t>Vennesborg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200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1300</a:t>
                      </a:r>
                      <a:endParaRPr lang="nb-NO" sz="13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1500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0</a:t>
                      </a:r>
                      <a:endParaRPr lang="nb-NO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102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Investeringer </a:t>
            </a:r>
            <a:r>
              <a:rPr lang="nb-NO" b="1" dirty="0" smtClean="0"/>
              <a:t>annen </a:t>
            </a:r>
            <a:r>
              <a:rPr lang="nb-NO" b="1" dirty="0"/>
              <a:t>infrastruktur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88042"/>
              </p:ext>
            </p:extLst>
          </p:nvPr>
        </p:nvGraphicFramePr>
        <p:xfrm>
          <a:off x="731519" y="1423285"/>
          <a:ext cx="7680960" cy="3790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9438"/>
                <a:gridCol w="821641"/>
                <a:gridCol w="681484"/>
                <a:gridCol w="681484"/>
                <a:gridCol w="682323"/>
                <a:gridCol w="685680"/>
                <a:gridCol w="788910"/>
              </a:tblGrid>
              <a:tr h="8501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effectLst/>
                          <a:latin typeface="+mj-lt"/>
                        </a:rPr>
                        <a:t>Annet</a:t>
                      </a:r>
                      <a:endParaRPr lang="nb-NO" sz="140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budsjett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2015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 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2016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 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2017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 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2018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Sum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øk-plan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effectLst/>
                          <a:latin typeface="+mj-lt"/>
                        </a:rPr>
                        <a:t>Invest</a:t>
                      </a:r>
                      <a:r>
                        <a:rPr lang="nb-NO" sz="1400" dirty="0">
                          <a:effectLst/>
                          <a:latin typeface="+mj-lt"/>
                        </a:rPr>
                        <a:t>.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2019-2022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018" marR="31018" marT="0" marB="0" anchor="ctr"/>
                </a:tc>
              </a:tr>
              <a:tr h="58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Fjernvarmesentral Venna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1200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 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 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 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1200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8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Inventar og utstyr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500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500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500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500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2000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8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Diverse salg eiendom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100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100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100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100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400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400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8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Egenkapitalinnskudd KLP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1200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1200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1200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1200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4800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4800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11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Formidlingslån/startlån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2000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4000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4000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j-lt"/>
                        </a:rPr>
                        <a:t>4000</a:t>
                      </a:r>
                      <a:endParaRPr lang="nb-NO" sz="140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14000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j-lt"/>
                        </a:rPr>
                        <a:t>16000</a:t>
                      </a:r>
                      <a:endParaRPr lang="nb-NO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2814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Investeringer vann og avløp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03652"/>
              </p:ext>
            </p:extLst>
          </p:nvPr>
        </p:nvGraphicFramePr>
        <p:xfrm>
          <a:off x="457200" y="1609566"/>
          <a:ext cx="8229600" cy="2453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6792"/>
                <a:gridCol w="1670609"/>
                <a:gridCol w="946404"/>
                <a:gridCol w="628741"/>
                <a:gridCol w="628741"/>
                <a:gridCol w="739018"/>
                <a:gridCol w="849295"/>
              </a:tblGrid>
              <a:tr h="30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Forslag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Økonomiplan 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budsjett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Sum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Invest.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24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VAR-tjenester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2015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2016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2017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2018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øk-plan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2019-2022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Vann - sum investering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5600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3850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3170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3500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16120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16000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Avløp - sum investering</a:t>
                      </a:r>
                      <a:endParaRPr lang="nb-NO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6500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4550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2770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1500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15320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16000</a:t>
                      </a:r>
                      <a:endParaRPr lang="nb-NO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4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Sesjon 3 Torsdag – 08.30 – 12.00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r>
              <a:rPr lang="nb-NO" sz="2800" dirty="0" smtClean="0"/>
              <a:t>Inkludert frokost  til 09.15</a:t>
            </a:r>
          </a:p>
          <a:p>
            <a:endParaRPr lang="nb-NO" sz="2800" dirty="0"/>
          </a:p>
          <a:p>
            <a:r>
              <a:rPr lang="nb-NO" sz="2800" dirty="0" smtClean="0"/>
              <a:t>Mandatet Inn-Trøndelag</a:t>
            </a:r>
          </a:p>
          <a:p>
            <a:endParaRPr lang="nb-NO" sz="2800" dirty="0"/>
          </a:p>
          <a:p>
            <a:r>
              <a:rPr lang="nb-NO" sz="2800" dirty="0" smtClean="0"/>
              <a:t>Alternative utredninger</a:t>
            </a:r>
          </a:p>
          <a:p>
            <a:endParaRPr lang="nb-NO" sz="2800" dirty="0"/>
          </a:p>
          <a:p>
            <a:r>
              <a:rPr lang="nb-NO" sz="2800" dirty="0" smtClean="0"/>
              <a:t>Tidsplan og prosess</a:t>
            </a:r>
          </a:p>
          <a:p>
            <a:endParaRPr lang="nb-NO" sz="2800" dirty="0"/>
          </a:p>
          <a:p>
            <a:r>
              <a:rPr lang="nb-NO" sz="2800" dirty="0" smtClean="0"/>
              <a:t>Planlegging </a:t>
            </a:r>
            <a:r>
              <a:rPr lang="nb-NO" sz="2800" smtClean="0"/>
              <a:t>første folkemøte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48979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Tiltak investering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6560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2920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2725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5573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64214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9373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40059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5530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06542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786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Sammenfattet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r>
              <a:rPr lang="nb-NO" sz="2800" dirty="0" smtClean="0"/>
              <a:t>Fra «relativt» gode år – til normalisering og økonomisk stramhet</a:t>
            </a:r>
          </a:p>
          <a:p>
            <a:endParaRPr lang="nb-NO" sz="2800" dirty="0" smtClean="0"/>
          </a:p>
          <a:p>
            <a:r>
              <a:rPr lang="nb-NO" sz="2800" dirty="0" smtClean="0"/>
              <a:t>Betydelige investeringsvolumer – men nedtrapping i nivå fra gjeldende 4 års periode. Knapt nye prosjekter</a:t>
            </a:r>
          </a:p>
          <a:p>
            <a:endParaRPr lang="nb-NO" sz="2800" dirty="0" smtClean="0"/>
          </a:p>
          <a:p>
            <a:r>
              <a:rPr lang="nb-NO" sz="2800" dirty="0" smtClean="0"/>
              <a:t>En sterk rente og avdragsutvikling, og en viss pensjonskostnadsvekst, betales via</a:t>
            </a:r>
          </a:p>
          <a:p>
            <a:pPr lvl="1"/>
            <a:r>
              <a:rPr lang="nb-NO" dirty="0" smtClean="0"/>
              <a:t> reduksjon i driftsrammer </a:t>
            </a:r>
          </a:p>
          <a:p>
            <a:pPr lvl="1"/>
            <a:r>
              <a:rPr lang="nb-NO" dirty="0" smtClean="0"/>
              <a:t>eiendomsskatt på bolig fra 2016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48979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85406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34679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72522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692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12251"/>
            <a:ext cx="7772400" cy="930302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00406B"/>
                </a:solidFill>
              </a:rPr>
              <a:t>Grunnlag </a:t>
            </a:r>
            <a:endParaRPr lang="nb-NO" dirty="0">
              <a:solidFill>
                <a:srgbClr val="00406B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1542553"/>
            <a:ext cx="6400800" cy="4096247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De sentrale kriterier/verktøy</a:t>
            </a:r>
          </a:p>
          <a:p>
            <a:pPr algn="l"/>
            <a:endParaRPr lang="nb-NO" dirty="0"/>
          </a:p>
          <a:p>
            <a:pPr algn="l"/>
            <a:r>
              <a:rPr lang="nb-NO" dirty="0" smtClean="0"/>
              <a:t>Konsekvenser retningsvalg:</a:t>
            </a:r>
          </a:p>
          <a:p>
            <a:pPr marL="457200" indent="-457200" algn="l">
              <a:buFontTx/>
              <a:buChar char="-"/>
            </a:pPr>
            <a:r>
              <a:rPr lang="nb-NO" dirty="0" smtClean="0"/>
              <a:t>Samfunnsrelasjoner</a:t>
            </a:r>
          </a:p>
          <a:p>
            <a:pPr marL="457200" indent="-457200" algn="l">
              <a:buFontTx/>
              <a:buChar char="-"/>
            </a:pPr>
            <a:r>
              <a:rPr lang="nb-NO" dirty="0" smtClean="0"/>
              <a:t>Tjenesteyting</a:t>
            </a:r>
          </a:p>
          <a:p>
            <a:pPr marL="457200" indent="-457200" algn="l">
              <a:buFontTx/>
              <a:buChar char="-"/>
            </a:pPr>
            <a:r>
              <a:rPr lang="nb-NO" dirty="0" smtClean="0"/>
              <a:t>Infrastruktur</a:t>
            </a:r>
          </a:p>
          <a:p>
            <a:pPr marL="457200" indent="-457200" algn="l">
              <a:buFontTx/>
              <a:buChar char="-"/>
            </a:pPr>
            <a:r>
              <a:rPr lang="nb-NO" dirty="0" smtClean="0"/>
              <a:t> </a:t>
            </a:r>
          </a:p>
          <a:p>
            <a:pPr algn="l"/>
            <a:endParaRPr lang="nb-NO" dirty="0" smtClean="0"/>
          </a:p>
          <a:p>
            <a:pPr algn="l"/>
            <a:endParaRPr lang="nb-NO" dirty="0" smtClean="0"/>
          </a:p>
          <a:p>
            <a:pPr algn="l"/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705" y="-234791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46604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766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Fordeling på virksomhetsområdene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736" y="1153682"/>
            <a:ext cx="8819260" cy="497248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973487"/>
              </p:ext>
            </p:extLst>
          </p:nvPr>
        </p:nvGraphicFramePr>
        <p:xfrm>
          <a:off x="1880075" y="2057399"/>
          <a:ext cx="6281159" cy="307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593285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- presentasjon 11112014">
  <a:themeElements>
    <a:clrScheme name="Egendefinert 1">
      <a:dk1>
        <a:srgbClr val="00406B"/>
      </a:dk1>
      <a:lt1>
        <a:sysClr val="window" lastClr="FFFFFF"/>
      </a:lt1>
      <a:dk2>
        <a:srgbClr val="B5AA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 Point - presentasjon 11112014</Template>
  <TotalTime>181</TotalTime>
  <Words>3937</Words>
  <Application>Microsoft Office PowerPoint</Application>
  <PresentationFormat>Skjermfremvisning (4:3)</PresentationFormat>
  <Paragraphs>2110</Paragraphs>
  <Slides>73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73</vt:i4>
      </vt:variant>
    </vt:vector>
  </HeadingPairs>
  <TitlesOfParts>
    <vt:vector size="75" baseType="lpstr">
      <vt:lpstr>Power Point - presentasjon 11112014</vt:lpstr>
      <vt:lpstr>Dokument</vt:lpstr>
      <vt:lpstr>Kjøreplan Formannskapets Kommunereformsamling</vt:lpstr>
      <vt:lpstr>Tidsplan</vt:lpstr>
      <vt:lpstr>Tema/problemstillinger/grunnlag</vt:lpstr>
      <vt:lpstr>Sesjon 1 - foreløpige gjennomganger</vt:lpstr>
      <vt:lpstr>Sesjon 2  16.00 – 18.00 Eksterne bidragsytere</vt:lpstr>
      <vt:lpstr>Sesjon 3 Torsdag – 08.30 – 12.00</vt:lpstr>
      <vt:lpstr>Sammenfattet</vt:lpstr>
      <vt:lpstr>Grunnlag </vt:lpstr>
      <vt:lpstr>Fordeling på virksomhetsområdene</vt:lpstr>
      <vt:lpstr>Kommunereformen og budsjett- økonomiplan</vt:lpstr>
      <vt:lpstr>Konsekvenser for organisasjon og medarbeidere</vt:lpstr>
      <vt:lpstr>Skatt og rammetilskudd</vt:lpstr>
      <vt:lpstr>Rammetilskudd og inntektsutjevning 2014-2015</vt:lpstr>
      <vt:lpstr>Veksten i skatt og rammetilskudd 2015</vt:lpstr>
      <vt:lpstr>Befolkningsfordeling</vt:lpstr>
      <vt:lpstr>Befolkningssammensetning</vt:lpstr>
      <vt:lpstr>Elevtallsutvikling fram mot 2040</vt:lpstr>
      <vt:lpstr>Elevtallsutvikling pr skolekrets</vt:lpstr>
      <vt:lpstr>Framtidige scenarier</vt:lpstr>
      <vt:lpstr>Driftsbudsjettet – Frie disponible inntekter</vt:lpstr>
      <vt:lpstr>Driftsbudsjett  - netto finansutgifter</vt:lpstr>
      <vt:lpstr>Driftsbudsjett – avsetninger og bruk av avsetninger</vt:lpstr>
      <vt:lpstr>Til fordeling - fellesutgifter</vt:lpstr>
      <vt:lpstr>Driftsbudsjettet – til virksomhetsområdene</vt:lpstr>
      <vt:lpstr>Fordeling på virksomhetene</vt:lpstr>
      <vt:lpstr>Netto driftsresultat</vt:lpstr>
      <vt:lpstr>Rente og avdragsspesifikasjon</vt:lpstr>
      <vt:lpstr>Utvikling gjeld og avdrag på lån</vt:lpstr>
      <vt:lpstr>Netto renter og avdrag</vt:lpstr>
      <vt:lpstr>Utvikling langsiktig gjeld, renter og avdrag </vt:lpstr>
      <vt:lpstr>Renter og avdrag</vt:lpstr>
      <vt:lpstr>Disposisjonsfond</vt:lpstr>
      <vt:lpstr>Gjeldsutviklingen - disposisjonsfond</vt:lpstr>
      <vt:lpstr>Politisk styring</vt:lpstr>
      <vt:lpstr>Tiltak politisk virksomhet</vt:lpstr>
      <vt:lpstr>Fellesadm, service og IKT</vt:lpstr>
      <vt:lpstr>Tiltak fellesadm. Service og IKT</vt:lpstr>
      <vt:lpstr>Plan, byggesak og oppmåling</vt:lpstr>
      <vt:lpstr>Næring og miljø</vt:lpstr>
      <vt:lpstr>Oppvekst. Skoler og barnehager</vt:lpstr>
      <vt:lpstr>Tiltak oppvekst, skole og barnehage</vt:lpstr>
      <vt:lpstr>Bistand og omsorg</vt:lpstr>
      <vt:lpstr>Institusjon</vt:lpstr>
      <vt:lpstr>Tiltak bistand og omsorg</vt:lpstr>
      <vt:lpstr>Helse, rehabilitering og barnevern</vt:lpstr>
      <vt:lpstr>Tiltak helse, rehab og barnevern</vt:lpstr>
      <vt:lpstr>NAV</vt:lpstr>
      <vt:lpstr>Kultur og fritid</vt:lpstr>
      <vt:lpstr>Fordeling tilskudd Kultur</vt:lpstr>
      <vt:lpstr>Kommunalteknikk og eiendom</vt:lpstr>
      <vt:lpstr>Selvkostområdet vann</vt:lpstr>
      <vt:lpstr>Selvkostområdet avløp</vt:lpstr>
      <vt:lpstr>Investeringer</vt:lpstr>
      <vt:lpstr>Investeringer fellesadm.</vt:lpstr>
      <vt:lpstr>Investeringer Oppvekst og kultur</vt:lpstr>
      <vt:lpstr>Investeringer helse, bistand og omsorg</vt:lpstr>
      <vt:lpstr>Investeringer veg</vt:lpstr>
      <vt:lpstr>Investeringer annen infrastruktur</vt:lpstr>
      <vt:lpstr>Investeringer vann og avløp</vt:lpstr>
      <vt:lpstr>Tiltak investering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Budsjett og økonomiplan 2015 til 2018</dc:title>
  <dc:creator>Grethe Haugan Aasen</dc:creator>
  <cp:lastModifiedBy>Jon Arve Hollekim</cp:lastModifiedBy>
  <cp:revision>31</cp:revision>
  <dcterms:created xsi:type="dcterms:W3CDTF">2014-11-11T14:35:39Z</dcterms:created>
  <dcterms:modified xsi:type="dcterms:W3CDTF">2014-11-19T07:52:39Z</dcterms:modified>
</cp:coreProperties>
</file>